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356" r:id="rId7"/>
    <p:sldId id="278" r:id="rId8"/>
    <p:sldId id="357" r:id="rId9"/>
    <p:sldId id="358" r:id="rId10"/>
    <p:sldId id="265" r:id="rId11"/>
    <p:sldId id="313" r:id="rId12"/>
    <p:sldId id="314" r:id="rId13"/>
    <p:sldId id="266" r:id="rId14"/>
    <p:sldId id="316" r:id="rId15"/>
    <p:sldId id="317" r:id="rId16"/>
    <p:sldId id="267" r:id="rId17"/>
    <p:sldId id="268" r:id="rId18"/>
    <p:sldId id="318" r:id="rId19"/>
    <p:sldId id="319" r:id="rId20"/>
    <p:sldId id="359" r:id="rId21"/>
    <p:sldId id="372" r:id="rId22"/>
    <p:sldId id="329" r:id="rId23"/>
    <p:sldId id="360" r:id="rId24"/>
    <p:sldId id="374" r:id="rId25"/>
    <p:sldId id="375" r:id="rId26"/>
    <p:sldId id="371" r:id="rId27"/>
    <p:sldId id="362" r:id="rId28"/>
    <p:sldId id="364" r:id="rId29"/>
    <p:sldId id="363" r:id="rId30"/>
    <p:sldId id="365" r:id="rId31"/>
    <p:sldId id="366" r:id="rId32"/>
    <p:sldId id="367" r:id="rId33"/>
    <p:sldId id="368" r:id="rId34"/>
    <p:sldId id="369" r:id="rId35"/>
    <p:sldId id="320" r:id="rId36"/>
    <p:sldId id="370" r:id="rId37"/>
    <p:sldId id="373" r:id="rId38"/>
    <p:sldId id="361" r:id="rId39"/>
    <p:sldId id="376" r:id="rId40"/>
    <p:sldId id="275" r:id="rId41"/>
    <p:sldId id="321" r:id="rId42"/>
    <p:sldId id="322" r:id="rId43"/>
    <p:sldId id="323" r:id="rId44"/>
    <p:sldId id="377" r:id="rId45"/>
    <p:sldId id="378" r:id="rId46"/>
    <p:sldId id="274" r:id="rId47"/>
    <p:sldId id="354" r:id="rId48"/>
    <p:sldId id="355" r:id="rId4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BE"/>
          </a:p>
        </p:txBody>
      </p:sp>
      <p:sp>
        <p:nvSpPr>
          <p:cNvPr id="4" name="Espace réservé de la date 3"/>
          <p:cNvSpPr>
            <a:spLocks noGrp="1"/>
          </p:cNvSpPr>
          <p:nvPr>
            <p:ph type="dt" sz="half" idx="10"/>
          </p:nvPr>
        </p:nvSpPr>
        <p:spPr/>
        <p:txBody>
          <a:bodyPr/>
          <a:lstStyle/>
          <a:p>
            <a:fld id="{049C05F5-B7A7-4288-A68F-5BD833192D67}" type="datetimeFigureOut">
              <a:rPr lang="fr-BE" smtClean="0"/>
              <a:t>20-05-25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2047040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049C05F5-B7A7-4288-A68F-5BD833192D67}" type="datetimeFigureOut">
              <a:rPr lang="fr-BE" smtClean="0"/>
              <a:t>20-05-25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1854341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049C05F5-B7A7-4288-A68F-5BD833192D67}" type="datetimeFigureOut">
              <a:rPr lang="fr-BE" smtClean="0"/>
              <a:t>20-05-25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397715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049C05F5-B7A7-4288-A68F-5BD833192D67}" type="datetimeFigureOut">
              <a:rPr lang="fr-BE" smtClean="0"/>
              <a:t>20-05-25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1602391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049C05F5-B7A7-4288-A68F-5BD833192D67}" type="datetimeFigureOut">
              <a:rPr lang="fr-BE" smtClean="0"/>
              <a:t>20-05-25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2048245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049C05F5-B7A7-4288-A68F-5BD833192D67}" type="datetimeFigureOut">
              <a:rPr lang="fr-BE" smtClean="0"/>
              <a:t>20-05-25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2896167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049C05F5-B7A7-4288-A68F-5BD833192D67}" type="datetimeFigureOut">
              <a:rPr lang="fr-BE" smtClean="0"/>
              <a:t>20-05-25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1629239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p:txBody>
          <a:bodyPr/>
          <a:lstStyle/>
          <a:p>
            <a:fld id="{049C05F5-B7A7-4288-A68F-5BD833192D67}" type="datetimeFigureOut">
              <a:rPr lang="fr-BE" smtClean="0"/>
              <a:t>20-05-25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2890509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9C05F5-B7A7-4288-A68F-5BD833192D67}" type="datetimeFigureOut">
              <a:rPr lang="fr-BE" smtClean="0"/>
              <a:t>20-05-25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1160963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049C05F5-B7A7-4288-A68F-5BD833192D67}" type="datetimeFigureOut">
              <a:rPr lang="fr-BE" smtClean="0"/>
              <a:t>20-05-25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240741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049C05F5-B7A7-4288-A68F-5BD833192D67}" type="datetimeFigureOut">
              <a:rPr lang="fr-BE" smtClean="0"/>
              <a:t>20-05-25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8A0B7DC0-D42F-4BEE-8C0D-CFCE7120623A}" type="slidenum">
              <a:rPr lang="fr-BE" smtClean="0"/>
              <a:t>‹N°›</a:t>
            </a:fld>
            <a:endParaRPr lang="fr-BE"/>
          </a:p>
        </p:txBody>
      </p:sp>
    </p:spTree>
    <p:extLst>
      <p:ext uri="{BB962C8B-B14F-4D97-AF65-F5344CB8AC3E}">
        <p14:creationId xmlns:p14="http://schemas.microsoft.com/office/powerpoint/2010/main" val="805437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9C05F5-B7A7-4288-A68F-5BD833192D67}" type="datetimeFigureOut">
              <a:rPr lang="fr-BE" smtClean="0"/>
              <a:t>20-05-25</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B7DC0-D42F-4BEE-8C0D-CFCE7120623A}" type="slidenum">
              <a:rPr lang="fr-BE" smtClean="0"/>
              <a:t>‹N°›</a:t>
            </a:fld>
            <a:endParaRPr lang="fr-BE"/>
          </a:p>
        </p:txBody>
      </p:sp>
    </p:spTree>
    <p:extLst>
      <p:ext uri="{BB962C8B-B14F-4D97-AF65-F5344CB8AC3E}">
        <p14:creationId xmlns:p14="http://schemas.microsoft.com/office/powerpoint/2010/main" val="2993801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BE" sz="4400" dirty="0"/>
              <a:t>Relectures de la trahison de Judas dans la littérature contemporaine</a:t>
            </a:r>
            <a:br>
              <a:rPr lang="fr-BE" dirty="0"/>
            </a:br>
            <a:endParaRPr lang="fr-BE" dirty="0"/>
          </a:p>
        </p:txBody>
      </p:sp>
      <p:sp>
        <p:nvSpPr>
          <p:cNvPr id="3" name="Sous-titre 2"/>
          <p:cNvSpPr>
            <a:spLocks noGrp="1"/>
          </p:cNvSpPr>
          <p:nvPr>
            <p:ph type="subTitle" idx="1"/>
          </p:nvPr>
        </p:nvSpPr>
        <p:spPr/>
        <p:txBody>
          <a:bodyPr>
            <a:normAutofit/>
          </a:bodyPr>
          <a:lstStyle/>
          <a:p>
            <a:pPr algn="r"/>
            <a:r>
              <a:rPr lang="fr-BE" dirty="0"/>
              <a:t>Katherine Rondou</a:t>
            </a:r>
          </a:p>
          <a:p>
            <a:pPr algn="r"/>
            <a:r>
              <a:rPr lang="fr-BE" dirty="0"/>
              <a:t>Université de Mons</a:t>
            </a:r>
          </a:p>
          <a:p>
            <a:pPr algn="r"/>
            <a:r>
              <a:rPr lang="fr-BE" dirty="0"/>
              <a:t>Université de Malaga</a:t>
            </a:r>
          </a:p>
          <a:p>
            <a:pPr algn="r"/>
            <a:endParaRPr lang="fr-BE" dirty="0"/>
          </a:p>
        </p:txBody>
      </p:sp>
    </p:spTree>
    <p:extLst>
      <p:ext uri="{BB962C8B-B14F-4D97-AF65-F5344CB8AC3E}">
        <p14:creationId xmlns:p14="http://schemas.microsoft.com/office/powerpoint/2010/main" val="2372777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La trahison</a:t>
            </a:r>
          </a:p>
        </p:txBody>
      </p:sp>
      <p:sp>
        <p:nvSpPr>
          <p:cNvPr id="3" name="Espace réservé du contenu 2"/>
          <p:cNvSpPr>
            <a:spLocks noGrp="1"/>
          </p:cNvSpPr>
          <p:nvPr>
            <p:ph idx="1"/>
          </p:nvPr>
        </p:nvSpPr>
        <p:spPr/>
        <p:txBody>
          <a:bodyPr>
            <a:normAutofit fontScale="85000" lnSpcReduction="20000"/>
          </a:bodyPr>
          <a:lstStyle/>
          <a:p>
            <a:r>
              <a:rPr lang="fr-BE" dirty="0"/>
              <a:t>Judas est </a:t>
            </a:r>
            <a:r>
              <a:rPr lang="fr-BE" i="1" dirty="0"/>
              <a:t>parfois</a:t>
            </a:r>
            <a:r>
              <a:rPr lang="fr-BE" dirty="0"/>
              <a:t> à l’initiative de la trahison</a:t>
            </a:r>
          </a:p>
          <a:p>
            <a:endParaRPr lang="fr-BE" dirty="0"/>
          </a:p>
          <a:p>
            <a:r>
              <a:rPr lang="fr-BE" dirty="0"/>
              <a:t>Judas vend </a:t>
            </a:r>
            <a:r>
              <a:rPr lang="fr-BE" i="1" dirty="0"/>
              <a:t>parfois</a:t>
            </a:r>
            <a:r>
              <a:rPr lang="fr-BE" dirty="0"/>
              <a:t> Jésus</a:t>
            </a:r>
          </a:p>
          <a:p>
            <a:endParaRPr lang="fr-BE" dirty="0"/>
          </a:p>
          <a:p>
            <a:r>
              <a:rPr lang="fr-BE" dirty="0"/>
              <a:t>Judas est </a:t>
            </a:r>
            <a:r>
              <a:rPr lang="fr-BE" i="1" dirty="0"/>
              <a:t>parfois</a:t>
            </a:r>
            <a:r>
              <a:rPr lang="fr-BE" dirty="0"/>
              <a:t> possédé</a:t>
            </a:r>
          </a:p>
          <a:p>
            <a:endParaRPr lang="fr-BE" dirty="0"/>
          </a:p>
          <a:p>
            <a:r>
              <a:rPr lang="fr-BE" dirty="0"/>
              <a:t>Judas est </a:t>
            </a:r>
            <a:r>
              <a:rPr lang="fr-BE" i="1" dirty="0"/>
              <a:t>parfois</a:t>
            </a:r>
            <a:r>
              <a:rPr lang="fr-BE" dirty="0"/>
              <a:t> maudit par Jésus</a:t>
            </a:r>
          </a:p>
          <a:p>
            <a:endParaRPr lang="fr-BE" dirty="0"/>
          </a:p>
          <a:p>
            <a:r>
              <a:rPr lang="fr-BE" dirty="0"/>
              <a:t>Judas participe </a:t>
            </a:r>
            <a:r>
              <a:rPr lang="fr-BE" i="1" dirty="0"/>
              <a:t>parfois</a:t>
            </a:r>
            <a:r>
              <a:rPr lang="fr-BE" dirty="0"/>
              <a:t> à l’Eucharistie</a:t>
            </a:r>
          </a:p>
          <a:p>
            <a:endParaRPr lang="fr-BE" dirty="0"/>
          </a:p>
          <a:p>
            <a:r>
              <a:rPr lang="fr-BE" dirty="0"/>
              <a:t>Judas embrasse </a:t>
            </a:r>
            <a:r>
              <a:rPr lang="fr-BE" i="1" dirty="0"/>
              <a:t>parfois </a:t>
            </a:r>
            <a:r>
              <a:rPr lang="fr-BE" dirty="0"/>
              <a:t>Jésus</a:t>
            </a:r>
          </a:p>
        </p:txBody>
      </p:sp>
    </p:spTree>
    <p:extLst>
      <p:ext uri="{BB962C8B-B14F-4D97-AF65-F5344CB8AC3E}">
        <p14:creationId xmlns:p14="http://schemas.microsoft.com/office/powerpoint/2010/main" val="292372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Nouveau Testament</a:t>
            </a:r>
          </a:p>
        </p:txBody>
      </p:sp>
      <p:sp>
        <p:nvSpPr>
          <p:cNvPr id="3" name="Espace réservé du contenu 2"/>
          <p:cNvSpPr>
            <a:spLocks noGrp="1"/>
          </p:cNvSpPr>
          <p:nvPr>
            <p:ph idx="1"/>
          </p:nvPr>
        </p:nvSpPr>
        <p:spPr/>
        <p:txBody>
          <a:bodyPr>
            <a:normAutofit lnSpcReduction="10000"/>
          </a:bodyPr>
          <a:lstStyle/>
          <a:p>
            <a:r>
              <a:rPr lang="fr-BE" dirty="0"/>
              <a:t>Evangiles</a:t>
            </a:r>
          </a:p>
          <a:p>
            <a:pPr marL="0" indent="0">
              <a:buNone/>
            </a:pPr>
            <a:r>
              <a:rPr lang="fr-BE" dirty="0"/>
              <a:t>-Institution des Douze</a:t>
            </a:r>
          </a:p>
          <a:p>
            <a:pPr marL="0" indent="0">
              <a:buNone/>
            </a:pPr>
            <a:r>
              <a:rPr lang="fr-BE" dirty="0"/>
              <a:t>-Onction de Béthanie</a:t>
            </a:r>
          </a:p>
          <a:p>
            <a:pPr marL="0" indent="0">
              <a:buNone/>
            </a:pPr>
            <a:r>
              <a:rPr lang="fr-BE" dirty="0"/>
              <a:t>-La trahison</a:t>
            </a:r>
          </a:p>
          <a:p>
            <a:pPr marL="0" indent="0">
              <a:buNone/>
            </a:pPr>
            <a:r>
              <a:rPr lang="fr-BE" dirty="0"/>
              <a:t>-Suicide par pendaison : </a:t>
            </a:r>
            <a:r>
              <a:rPr lang="fr-BE" b="1" dirty="0"/>
              <a:t>remords et champ du potier acheté par les prêtes</a:t>
            </a:r>
          </a:p>
          <a:p>
            <a:pPr marL="0" indent="0">
              <a:buNone/>
            </a:pPr>
            <a:endParaRPr lang="fr-BE" dirty="0"/>
          </a:p>
          <a:p>
            <a:r>
              <a:rPr lang="fr-BE" dirty="0"/>
              <a:t>Actes des apôtres</a:t>
            </a:r>
          </a:p>
          <a:p>
            <a:pPr marL="0" indent="0">
              <a:buNone/>
            </a:pPr>
            <a:r>
              <a:rPr lang="fr-BE" dirty="0"/>
              <a:t>-Chute mortelle</a:t>
            </a:r>
          </a:p>
        </p:txBody>
      </p:sp>
    </p:spTree>
    <p:extLst>
      <p:ext uri="{BB962C8B-B14F-4D97-AF65-F5344CB8AC3E}">
        <p14:creationId xmlns:p14="http://schemas.microsoft.com/office/powerpoint/2010/main" val="412303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Nouveau Testament</a:t>
            </a:r>
          </a:p>
        </p:txBody>
      </p:sp>
      <p:sp>
        <p:nvSpPr>
          <p:cNvPr id="3" name="Espace réservé du contenu 2"/>
          <p:cNvSpPr>
            <a:spLocks noGrp="1"/>
          </p:cNvSpPr>
          <p:nvPr>
            <p:ph idx="1"/>
          </p:nvPr>
        </p:nvSpPr>
        <p:spPr/>
        <p:txBody>
          <a:bodyPr>
            <a:normAutofit/>
          </a:bodyPr>
          <a:lstStyle/>
          <a:p>
            <a:r>
              <a:rPr lang="fr-BE" dirty="0"/>
              <a:t>Evangiles</a:t>
            </a:r>
          </a:p>
          <a:p>
            <a:pPr marL="0" indent="0">
              <a:buNone/>
            </a:pPr>
            <a:r>
              <a:rPr lang="fr-BE" dirty="0"/>
              <a:t>-Institution des Douze</a:t>
            </a:r>
          </a:p>
          <a:p>
            <a:pPr marL="0" indent="0">
              <a:buNone/>
            </a:pPr>
            <a:r>
              <a:rPr lang="fr-BE" dirty="0"/>
              <a:t>-Onction de Béthanie</a:t>
            </a:r>
          </a:p>
          <a:p>
            <a:pPr marL="0" indent="0">
              <a:buNone/>
            </a:pPr>
            <a:r>
              <a:rPr lang="fr-BE" dirty="0"/>
              <a:t>-La trahison </a:t>
            </a:r>
          </a:p>
          <a:p>
            <a:pPr marL="0" indent="0">
              <a:buNone/>
            </a:pPr>
            <a:r>
              <a:rPr lang="fr-BE" b="1" dirty="0"/>
              <a:t>-</a:t>
            </a:r>
            <a:r>
              <a:rPr lang="fr-BE" dirty="0"/>
              <a:t>Suicide par pendaison</a:t>
            </a:r>
          </a:p>
          <a:p>
            <a:pPr marL="0" indent="0">
              <a:buNone/>
            </a:pPr>
            <a:endParaRPr lang="fr-BE" dirty="0"/>
          </a:p>
          <a:p>
            <a:r>
              <a:rPr lang="fr-BE" dirty="0"/>
              <a:t>Actes des apôtres</a:t>
            </a:r>
          </a:p>
          <a:p>
            <a:pPr marL="0" indent="0">
              <a:buNone/>
            </a:pPr>
            <a:r>
              <a:rPr lang="fr-BE" dirty="0"/>
              <a:t>-Chute mortelle : </a:t>
            </a:r>
            <a:r>
              <a:rPr lang="fr-BE" b="1" dirty="0"/>
              <a:t>accident et champ du potier acheté par Judas</a:t>
            </a:r>
          </a:p>
        </p:txBody>
      </p:sp>
    </p:spTree>
    <p:extLst>
      <p:ext uri="{BB962C8B-B14F-4D97-AF65-F5344CB8AC3E}">
        <p14:creationId xmlns:p14="http://schemas.microsoft.com/office/powerpoint/2010/main" val="2608049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Nombreux non-dits</a:t>
            </a:r>
          </a:p>
        </p:txBody>
      </p:sp>
      <p:sp>
        <p:nvSpPr>
          <p:cNvPr id="3" name="Espace réservé du contenu 2"/>
          <p:cNvSpPr>
            <a:spLocks noGrp="1"/>
          </p:cNvSpPr>
          <p:nvPr>
            <p:ph idx="1"/>
          </p:nvPr>
        </p:nvSpPr>
        <p:spPr>
          <a:xfrm>
            <a:off x="838200" y="1485900"/>
            <a:ext cx="10515600" cy="5245099"/>
          </a:xfrm>
        </p:spPr>
        <p:txBody>
          <a:bodyPr>
            <a:normAutofit fontScale="92500" lnSpcReduction="10000"/>
          </a:bodyPr>
          <a:lstStyle/>
          <a:p>
            <a:r>
              <a:rPr lang="fr-BE" dirty="0"/>
              <a:t>Signification de Iscariote ?</a:t>
            </a:r>
          </a:p>
          <a:p>
            <a:endParaRPr lang="fr-BE" dirty="0"/>
          </a:p>
          <a:p>
            <a:r>
              <a:rPr lang="fr-BE" dirty="0"/>
              <a:t>Pourquoi trahir Jésus ? </a:t>
            </a:r>
          </a:p>
          <a:p>
            <a:endParaRPr lang="fr-BE" dirty="0"/>
          </a:p>
          <a:p>
            <a:r>
              <a:rPr lang="fr-BE" dirty="0"/>
              <a:t>Degré de responsabilité de Judas ?</a:t>
            </a:r>
          </a:p>
          <a:p>
            <a:endParaRPr lang="fr-BE" dirty="0"/>
          </a:p>
          <a:p>
            <a:r>
              <a:rPr lang="fr-BE" dirty="0"/>
              <a:t>Valeur des 30 deniers ?</a:t>
            </a:r>
          </a:p>
          <a:p>
            <a:endParaRPr lang="fr-BE" dirty="0"/>
          </a:p>
          <a:p>
            <a:r>
              <a:rPr lang="fr-BE" dirty="0"/>
              <a:t>Pourquoi un baiser ?</a:t>
            </a:r>
          </a:p>
          <a:p>
            <a:endParaRPr lang="fr-BE" dirty="0"/>
          </a:p>
          <a:p>
            <a:r>
              <a:rPr lang="fr-BE" dirty="0"/>
              <a:t>Pourquoi devoir identifier un prédicateur public ?</a:t>
            </a:r>
          </a:p>
        </p:txBody>
      </p:sp>
    </p:spTree>
    <p:extLst>
      <p:ext uri="{BB962C8B-B14F-4D97-AF65-F5344CB8AC3E}">
        <p14:creationId xmlns:p14="http://schemas.microsoft.com/office/powerpoint/2010/main" val="1404051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Nombreux non-dits</a:t>
            </a:r>
          </a:p>
        </p:txBody>
      </p:sp>
      <p:sp>
        <p:nvSpPr>
          <p:cNvPr id="3" name="Espace réservé du contenu 2"/>
          <p:cNvSpPr>
            <a:spLocks noGrp="1"/>
          </p:cNvSpPr>
          <p:nvPr>
            <p:ph idx="1"/>
          </p:nvPr>
        </p:nvSpPr>
        <p:spPr>
          <a:xfrm>
            <a:off x="838200" y="1485900"/>
            <a:ext cx="10515600" cy="5245099"/>
          </a:xfrm>
        </p:spPr>
        <p:txBody>
          <a:bodyPr>
            <a:normAutofit fontScale="92500" lnSpcReduction="20000"/>
          </a:bodyPr>
          <a:lstStyle/>
          <a:p>
            <a:r>
              <a:rPr lang="fr-BE" dirty="0"/>
              <a:t>Signification de Iscariote ?</a:t>
            </a:r>
          </a:p>
          <a:p>
            <a:endParaRPr lang="fr-BE" dirty="0"/>
          </a:p>
          <a:p>
            <a:r>
              <a:rPr lang="fr-BE" dirty="0"/>
              <a:t>Pourquoi trahir Jésus ? </a:t>
            </a:r>
          </a:p>
          <a:p>
            <a:endParaRPr lang="fr-BE" dirty="0"/>
          </a:p>
          <a:p>
            <a:r>
              <a:rPr lang="fr-BE" dirty="0"/>
              <a:t>Degré de responsabilité de Judas ?</a:t>
            </a:r>
          </a:p>
          <a:p>
            <a:endParaRPr lang="fr-BE" dirty="0"/>
          </a:p>
          <a:p>
            <a:r>
              <a:rPr lang="fr-BE" dirty="0"/>
              <a:t>Valeur des 30 deniers ?</a:t>
            </a:r>
          </a:p>
          <a:p>
            <a:endParaRPr lang="fr-BE" dirty="0"/>
          </a:p>
          <a:p>
            <a:r>
              <a:rPr lang="fr-BE" dirty="0"/>
              <a:t>Pourquoi un baiser ?</a:t>
            </a:r>
          </a:p>
          <a:p>
            <a:endParaRPr lang="fr-BE" dirty="0"/>
          </a:p>
          <a:p>
            <a:r>
              <a:rPr lang="fr-BE" dirty="0"/>
              <a:t>Pourquoi devoir identifier un prédicateur public ?</a:t>
            </a:r>
          </a:p>
          <a:p>
            <a:endParaRPr lang="fr-BE" dirty="0"/>
          </a:p>
          <a:p>
            <a:r>
              <a:rPr lang="fr-BE" b="1" dirty="0"/>
              <a:t>Passé et futur de Judas ?</a:t>
            </a:r>
          </a:p>
        </p:txBody>
      </p:sp>
    </p:spTree>
    <p:extLst>
      <p:ext uri="{BB962C8B-B14F-4D97-AF65-F5344CB8AC3E}">
        <p14:creationId xmlns:p14="http://schemas.microsoft.com/office/powerpoint/2010/main" val="1372414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6AC02B-5035-24F0-5C9C-9FD6CAF514F6}"/>
              </a:ext>
            </a:extLst>
          </p:cNvPr>
          <p:cNvSpPr>
            <a:spLocks noGrp="1"/>
          </p:cNvSpPr>
          <p:nvPr>
            <p:ph type="title"/>
          </p:nvPr>
        </p:nvSpPr>
        <p:spPr/>
        <p:txBody>
          <a:bodyPr/>
          <a:lstStyle/>
          <a:p>
            <a:pPr algn="ctr"/>
            <a:r>
              <a:rPr lang="fr-BE" dirty="0"/>
              <a:t> </a:t>
            </a:r>
            <a:r>
              <a:rPr lang="fr-BE" i="1" dirty="0"/>
              <a:t>Le voyage de saint Brendan </a:t>
            </a:r>
            <a:r>
              <a:rPr lang="fr-BE" dirty="0"/>
              <a:t>(1106-1120)</a:t>
            </a:r>
          </a:p>
        </p:txBody>
      </p:sp>
      <p:sp>
        <p:nvSpPr>
          <p:cNvPr id="3" name="Espace réservé du contenu 2">
            <a:extLst>
              <a:ext uri="{FF2B5EF4-FFF2-40B4-BE49-F238E27FC236}">
                <a16:creationId xmlns:a16="http://schemas.microsoft.com/office/drawing/2014/main" id="{C327A1BF-E53C-03A5-2B67-75A14744F78B}"/>
              </a:ext>
            </a:extLst>
          </p:cNvPr>
          <p:cNvSpPr>
            <a:spLocks noGrp="1"/>
          </p:cNvSpPr>
          <p:nvPr>
            <p:ph idx="1"/>
          </p:nvPr>
        </p:nvSpPr>
        <p:spPr/>
        <p:txBody>
          <a:bodyPr/>
          <a:lstStyle/>
          <a:p>
            <a:r>
              <a:rPr lang="fr-BE" dirty="0"/>
              <a:t>Clerc anglo-normand, </a:t>
            </a:r>
            <a:r>
              <a:rPr lang="fr-BE" dirty="0" err="1"/>
              <a:t>Benedeit</a:t>
            </a:r>
            <a:r>
              <a:rPr lang="fr-BE" dirty="0"/>
              <a:t> (cour anglaise)</a:t>
            </a:r>
          </a:p>
          <a:p>
            <a:endParaRPr lang="fr-BE" dirty="0"/>
          </a:p>
          <a:p>
            <a:r>
              <a:rPr lang="fr-BE" dirty="0"/>
              <a:t>Best-seller (récit d’aventures)</a:t>
            </a:r>
          </a:p>
          <a:p>
            <a:endParaRPr lang="fr-BE" dirty="0"/>
          </a:p>
          <a:p>
            <a:r>
              <a:rPr lang="fr-BE" dirty="0"/>
              <a:t>Voyage symbolique vers la Terre promise</a:t>
            </a:r>
          </a:p>
          <a:p>
            <a:endParaRPr lang="fr-BE" dirty="0"/>
          </a:p>
          <a:p>
            <a:r>
              <a:rPr lang="fr-BE" dirty="0"/>
              <a:t>Rocher de Judas : Brendan et ses compagnons rencontrent Judas, qui leur explique les nombreux châtiments qu’il subit au cours de la semaine</a:t>
            </a:r>
          </a:p>
        </p:txBody>
      </p:sp>
    </p:spTree>
    <p:extLst>
      <p:ext uri="{BB962C8B-B14F-4D97-AF65-F5344CB8AC3E}">
        <p14:creationId xmlns:p14="http://schemas.microsoft.com/office/powerpoint/2010/main" val="2853239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7618" y="365125"/>
            <a:ext cx="10296181" cy="626393"/>
          </a:xfrm>
        </p:spPr>
        <p:txBody>
          <a:bodyPr>
            <a:normAutofit fontScale="90000"/>
          </a:bodyPr>
          <a:lstStyle/>
          <a:p>
            <a:pPr algn="ctr"/>
            <a:r>
              <a:rPr lang="fr-BE" dirty="0"/>
              <a:t>XII</a:t>
            </a:r>
            <a:r>
              <a:rPr lang="fr-BE" baseline="30000" dirty="0"/>
              <a:t>e</a:t>
            </a:r>
            <a:r>
              <a:rPr lang="fr-BE" dirty="0"/>
              <a:t> siècle : </a:t>
            </a:r>
            <a:r>
              <a:rPr lang="fr-BE" dirty="0" err="1"/>
              <a:t>anti-Moïse</a:t>
            </a:r>
            <a:r>
              <a:rPr lang="fr-BE" dirty="0"/>
              <a:t> et Œdipe juif</a:t>
            </a:r>
          </a:p>
        </p:txBody>
      </p:sp>
      <p:sp>
        <p:nvSpPr>
          <p:cNvPr id="3" name="Espace réservé du contenu 2"/>
          <p:cNvSpPr>
            <a:spLocks noGrp="1"/>
          </p:cNvSpPr>
          <p:nvPr>
            <p:ph idx="1"/>
          </p:nvPr>
        </p:nvSpPr>
        <p:spPr>
          <a:xfrm>
            <a:off x="838200" y="1443210"/>
            <a:ext cx="10515600" cy="4733753"/>
          </a:xfrm>
        </p:spPr>
        <p:txBody>
          <a:bodyPr>
            <a:normAutofit fontScale="92500"/>
          </a:bodyPr>
          <a:lstStyle/>
          <a:p>
            <a:r>
              <a:rPr lang="fr-BE" dirty="0"/>
              <a:t>Fils de Juifs de Jérusalem, Ruben et </a:t>
            </a:r>
            <a:r>
              <a:rPr lang="fr-BE" dirty="0" err="1"/>
              <a:t>Cyborée</a:t>
            </a:r>
            <a:r>
              <a:rPr lang="fr-BE" dirty="0"/>
              <a:t> (cauchemar)</a:t>
            </a:r>
          </a:p>
          <a:p>
            <a:endParaRPr lang="fr-BE" dirty="0"/>
          </a:p>
          <a:p>
            <a:r>
              <a:rPr lang="fr-BE" dirty="0"/>
              <a:t>Adoption par les souverains de l’île de </a:t>
            </a:r>
            <a:r>
              <a:rPr lang="fr-BE" dirty="0" err="1"/>
              <a:t>Scariot</a:t>
            </a:r>
            <a:r>
              <a:rPr lang="fr-BE" dirty="0"/>
              <a:t> : meurtre du roi lorsque Judas apprend le secret de sa naissance</a:t>
            </a:r>
          </a:p>
          <a:p>
            <a:endParaRPr lang="fr-BE" dirty="0"/>
          </a:p>
          <a:p>
            <a:r>
              <a:rPr lang="fr-BE" dirty="0"/>
              <a:t>Cour de Pilate : vol de fruits dans le jardin de Ruben et meurtre du père</a:t>
            </a:r>
          </a:p>
          <a:p>
            <a:endParaRPr lang="fr-BE" dirty="0"/>
          </a:p>
          <a:p>
            <a:r>
              <a:rPr lang="fr-BE" dirty="0"/>
              <a:t>Scandale étouffé par le mariage de Judas et de </a:t>
            </a:r>
            <a:r>
              <a:rPr lang="fr-BE" dirty="0" err="1"/>
              <a:t>Cyborée</a:t>
            </a:r>
            <a:endParaRPr lang="fr-BE" dirty="0"/>
          </a:p>
          <a:p>
            <a:endParaRPr lang="fr-BE" dirty="0"/>
          </a:p>
          <a:p>
            <a:r>
              <a:rPr lang="fr-BE" dirty="0"/>
              <a:t>Révélation de la vérité : refuge auprès de Jésus</a:t>
            </a:r>
          </a:p>
        </p:txBody>
      </p:sp>
    </p:spTree>
    <p:extLst>
      <p:ext uri="{BB962C8B-B14F-4D97-AF65-F5344CB8AC3E}">
        <p14:creationId xmlns:p14="http://schemas.microsoft.com/office/powerpoint/2010/main" val="3175669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XII</a:t>
            </a:r>
            <a:r>
              <a:rPr lang="fr-BE" baseline="30000" dirty="0"/>
              <a:t>e</a:t>
            </a:r>
            <a:r>
              <a:rPr lang="fr-BE" dirty="0"/>
              <a:t> siècle : </a:t>
            </a:r>
            <a:r>
              <a:rPr lang="fr-BE" dirty="0" err="1"/>
              <a:t>anti-Moïse</a:t>
            </a:r>
            <a:r>
              <a:rPr lang="fr-BE" dirty="0"/>
              <a:t> et Œdipe juif</a:t>
            </a:r>
          </a:p>
        </p:txBody>
      </p:sp>
      <p:sp>
        <p:nvSpPr>
          <p:cNvPr id="3" name="Espace réservé du contenu 2"/>
          <p:cNvSpPr>
            <a:spLocks noGrp="1"/>
          </p:cNvSpPr>
          <p:nvPr>
            <p:ph idx="1"/>
          </p:nvPr>
        </p:nvSpPr>
        <p:spPr/>
        <p:txBody>
          <a:bodyPr/>
          <a:lstStyle/>
          <a:p>
            <a:r>
              <a:rPr lang="fr-BE" dirty="0"/>
              <a:t>Culture gréco-romaine des clercs médiévaux</a:t>
            </a:r>
          </a:p>
          <a:p>
            <a:endParaRPr lang="fr-BE" dirty="0"/>
          </a:p>
          <a:p>
            <a:r>
              <a:rPr lang="fr-BE" dirty="0"/>
              <a:t>Noircir le portrait de Judas, prototype du juif déicide</a:t>
            </a:r>
          </a:p>
          <a:p>
            <a:endParaRPr lang="fr-BE" dirty="0"/>
          </a:p>
          <a:p>
            <a:r>
              <a:rPr lang="fr-BE" dirty="0"/>
              <a:t>Jalousie des chrétiens envers la légalité des « incestes » juifs (non dispersion du patrimoine)</a:t>
            </a:r>
          </a:p>
        </p:txBody>
      </p:sp>
    </p:spTree>
    <p:extLst>
      <p:ext uri="{BB962C8B-B14F-4D97-AF65-F5344CB8AC3E}">
        <p14:creationId xmlns:p14="http://schemas.microsoft.com/office/powerpoint/2010/main" val="4145696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69D0A5-07D3-55B0-00CD-DD913DABD2F7}"/>
              </a:ext>
            </a:extLst>
          </p:cNvPr>
          <p:cNvSpPr>
            <a:spLocks noGrp="1"/>
          </p:cNvSpPr>
          <p:nvPr>
            <p:ph type="title"/>
          </p:nvPr>
        </p:nvSpPr>
        <p:spPr/>
        <p:txBody>
          <a:bodyPr/>
          <a:lstStyle/>
          <a:p>
            <a:pPr algn="ctr"/>
            <a:r>
              <a:rPr lang="fr-BE" dirty="0"/>
              <a:t>Stéréotype bien ancré</a:t>
            </a:r>
          </a:p>
        </p:txBody>
      </p:sp>
      <p:sp>
        <p:nvSpPr>
          <p:cNvPr id="3" name="Espace réservé du contenu 2">
            <a:extLst>
              <a:ext uri="{FF2B5EF4-FFF2-40B4-BE49-F238E27FC236}">
                <a16:creationId xmlns:a16="http://schemas.microsoft.com/office/drawing/2014/main" id="{8E8B360C-AC2F-AF22-9A8F-940EB4B47812}"/>
              </a:ext>
            </a:extLst>
          </p:cNvPr>
          <p:cNvSpPr>
            <a:spLocks noGrp="1"/>
          </p:cNvSpPr>
          <p:nvPr>
            <p:ph idx="1"/>
          </p:nvPr>
        </p:nvSpPr>
        <p:spPr/>
        <p:txBody>
          <a:bodyPr/>
          <a:lstStyle/>
          <a:p>
            <a:r>
              <a:rPr lang="fr-BE" dirty="0"/>
              <a:t>Gaucher, juif, roux</a:t>
            </a:r>
          </a:p>
          <a:p>
            <a:endParaRPr lang="fr-BE" dirty="0"/>
          </a:p>
          <a:p>
            <a:r>
              <a:rPr lang="fr-BE" dirty="0"/>
              <a:t>Vêtement jaune, absence d’auréole/auréole noire, bourse</a:t>
            </a:r>
          </a:p>
          <a:p>
            <a:endParaRPr lang="fr-BE" dirty="0"/>
          </a:p>
          <a:p>
            <a:r>
              <a:rPr lang="fr-BE" dirty="0"/>
              <a:t>Cupide, avide, menteur, traître</a:t>
            </a:r>
          </a:p>
        </p:txBody>
      </p:sp>
    </p:spTree>
    <p:extLst>
      <p:ext uri="{BB962C8B-B14F-4D97-AF65-F5344CB8AC3E}">
        <p14:creationId xmlns:p14="http://schemas.microsoft.com/office/powerpoint/2010/main" val="817511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0A3BB-78D0-0B81-A8BB-2259AE1AB1E1}"/>
              </a:ext>
            </a:extLst>
          </p:cNvPr>
          <p:cNvSpPr>
            <a:spLocks noGrp="1"/>
          </p:cNvSpPr>
          <p:nvPr>
            <p:ph type="title"/>
          </p:nvPr>
        </p:nvSpPr>
        <p:spPr/>
        <p:txBody>
          <a:bodyPr/>
          <a:lstStyle/>
          <a:p>
            <a:pPr algn="ctr"/>
            <a:r>
              <a:rPr lang="fr-BE" dirty="0"/>
              <a:t>Judas</a:t>
            </a:r>
          </a:p>
        </p:txBody>
      </p:sp>
      <p:pic>
        <p:nvPicPr>
          <p:cNvPr id="5" name="Espace réservé du contenu 4">
            <a:extLst>
              <a:ext uri="{FF2B5EF4-FFF2-40B4-BE49-F238E27FC236}">
                <a16:creationId xmlns:a16="http://schemas.microsoft.com/office/drawing/2014/main" id="{4A6AA30D-38DB-2C8D-0FF1-16D441A717E0}"/>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73143" y="421286"/>
            <a:ext cx="2374598" cy="3674690"/>
          </a:xfrm>
        </p:spPr>
      </p:pic>
      <p:pic>
        <p:nvPicPr>
          <p:cNvPr id="7" name="Image 6">
            <a:extLst>
              <a:ext uri="{FF2B5EF4-FFF2-40B4-BE49-F238E27FC236}">
                <a16:creationId xmlns:a16="http://schemas.microsoft.com/office/drawing/2014/main" id="{B49C3B2E-B6D7-E430-2749-0B051DEBE74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3118" y="1971353"/>
            <a:ext cx="2745763" cy="1787797"/>
          </a:xfrm>
          <a:prstGeom prst="rect">
            <a:avLst/>
          </a:prstGeom>
        </p:spPr>
      </p:pic>
      <p:pic>
        <p:nvPicPr>
          <p:cNvPr id="9" name="Image 8">
            <a:extLst>
              <a:ext uri="{FF2B5EF4-FFF2-40B4-BE49-F238E27FC236}">
                <a16:creationId xmlns:a16="http://schemas.microsoft.com/office/drawing/2014/main" id="{792430AE-23E7-1EE0-3EF3-272588F54E8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80443" y="3082390"/>
            <a:ext cx="2985016" cy="3623063"/>
          </a:xfrm>
          <a:prstGeom prst="rect">
            <a:avLst/>
          </a:prstGeom>
        </p:spPr>
      </p:pic>
      <p:pic>
        <p:nvPicPr>
          <p:cNvPr id="11" name="Image 10">
            <a:extLst>
              <a:ext uri="{FF2B5EF4-FFF2-40B4-BE49-F238E27FC236}">
                <a16:creationId xmlns:a16="http://schemas.microsoft.com/office/drawing/2014/main" id="{93D2E57B-2C93-27FB-0200-6AA2B016F13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01105" y="4432801"/>
            <a:ext cx="6192338" cy="2272652"/>
          </a:xfrm>
          <a:prstGeom prst="rect">
            <a:avLst/>
          </a:prstGeom>
        </p:spPr>
      </p:pic>
      <p:pic>
        <p:nvPicPr>
          <p:cNvPr id="13" name="Image 12">
            <a:extLst>
              <a:ext uri="{FF2B5EF4-FFF2-40B4-BE49-F238E27FC236}">
                <a16:creationId xmlns:a16="http://schemas.microsoft.com/office/drawing/2014/main" id="{F516C9E7-58E8-9C1B-46BF-9F640F0DE99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22845" y="386492"/>
            <a:ext cx="1952625" cy="2343150"/>
          </a:xfrm>
          <a:prstGeom prst="rect">
            <a:avLst/>
          </a:prstGeom>
        </p:spPr>
      </p:pic>
    </p:spTree>
    <p:extLst>
      <p:ext uri="{BB962C8B-B14F-4D97-AF65-F5344CB8AC3E}">
        <p14:creationId xmlns:p14="http://schemas.microsoft.com/office/powerpoint/2010/main" val="878761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La </a:t>
            </a:r>
            <a:r>
              <a:rPr lang="fr-BE" dirty="0" err="1"/>
              <a:t>mythocritique</a:t>
            </a:r>
            <a:endParaRPr lang="fr-BE" dirty="0"/>
          </a:p>
        </p:txBody>
      </p:sp>
      <p:sp>
        <p:nvSpPr>
          <p:cNvPr id="3" name="Espace réservé du contenu 2"/>
          <p:cNvSpPr>
            <a:spLocks noGrp="1"/>
          </p:cNvSpPr>
          <p:nvPr>
            <p:ph idx="1"/>
          </p:nvPr>
        </p:nvSpPr>
        <p:spPr/>
        <p:txBody>
          <a:bodyPr/>
          <a:lstStyle/>
          <a:p>
            <a:r>
              <a:rPr lang="fr-BE" dirty="0"/>
              <a:t>Raison(s) du maintien d’un mythe littéraire à travers les siècles ?</a:t>
            </a:r>
          </a:p>
          <a:p>
            <a:endParaRPr lang="fr-BE" dirty="0"/>
          </a:p>
          <a:p>
            <a:r>
              <a:rPr lang="fr-BE" dirty="0"/>
              <a:t>Métamorphoses du mythe ?</a:t>
            </a:r>
          </a:p>
        </p:txBody>
      </p:sp>
    </p:spTree>
    <p:extLst>
      <p:ext uri="{BB962C8B-B14F-4D97-AF65-F5344CB8AC3E}">
        <p14:creationId xmlns:p14="http://schemas.microsoft.com/office/powerpoint/2010/main" val="2609647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6B26B5-E49F-4D56-E221-ACC09D5EFA0F}"/>
              </a:ext>
            </a:extLst>
          </p:cNvPr>
          <p:cNvSpPr>
            <a:spLocks noGrp="1"/>
          </p:cNvSpPr>
          <p:nvPr>
            <p:ph type="title"/>
          </p:nvPr>
        </p:nvSpPr>
        <p:spPr/>
        <p:txBody>
          <a:bodyPr/>
          <a:lstStyle/>
          <a:p>
            <a:pPr algn="ctr"/>
            <a:r>
              <a:rPr lang="fr-BE" dirty="0"/>
              <a:t>Mythe littéraire de Judas</a:t>
            </a:r>
          </a:p>
        </p:txBody>
      </p:sp>
      <p:sp>
        <p:nvSpPr>
          <p:cNvPr id="3" name="Espace réservé du contenu 2">
            <a:extLst>
              <a:ext uri="{FF2B5EF4-FFF2-40B4-BE49-F238E27FC236}">
                <a16:creationId xmlns:a16="http://schemas.microsoft.com/office/drawing/2014/main" id="{4040E070-F50C-D4F7-EAB0-2C0400E4E6DA}"/>
              </a:ext>
            </a:extLst>
          </p:cNvPr>
          <p:cNvSpPr>
            <a:spLocks noGrp="1"/>
          </p:cNvSpPr>
          <p:nvPr>
            <p:ph idx="1"/>
          </p:nvPr>
        </p:nvSpPr>
        <p:spPr/>
        <p:txBody>
          <a:bodyPr/>
          <a:lstStyle/>
          <a:p>
            <a:r>
              <a:rPr lang="fr-BE" dirty="0"/>
              <a:t>Corpus ingérable</a:t>
            </a:r>
          </a:p>
          <a:p>
            <a:pPr marL="0" indent="0">
              <a:buNone/>
            </a:pPr>
            <a:endParaRPr lang="fr-BE" dirty="0"/>
          </a:p>
          <a:p>
            <a:r>
              <a:rPr lang="fr-BE" dirty="0"/>
              <a:t>Fil rouge : les causes de la trahison ?</a:t>
            </a:r>
          </a:p>
          <a:p>
            <a:pPr marL="0" indent="0">
              <a:buNone/>
            </a:pPr>
            <a:r>
              <a:rPr lang="fr-BE" dirty="0"/>
              <a:t>→ Motivation politique</a:t>
            </a:r>
          </a:p>
          <a:p>
            <a:pPr marL="0" indent="0">
              <a:buNone/>
            </a:pPr>
            <a:r>
              <a:rPr lang="fr-BE" dirty="0"/>
              <a:t>→ Influence de Marie de Magdala</a:t>
            </a:r>
          </a:p>
          <a:p>
            <a:pPr marL="0" indent="0">
              <a:buNone/>
            </a:pPr>
            <a:r>
              <a:rPr lang="fr-BE" dirty="0"/>
              <a:t>→ Obéissance à Jésus</a:t>
            </a:r>
          </a:p>
        </p:txBody>
      </p:sp>
    </p:spTree>
    <p:extLst>
      <p:ext uri="{BB962C8B-B14F-4D97-AF65-F5344CB8AC3E}">
        <p14:creationId xmlns:p14="http://schemas.microsoft.com/office/powerpoint/2010/main" val="1855177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CD2C6-AABA-37AD-DCBD-095ED276F33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FD6B7CA-6BDE-743D-77F5-6D5DCAC6B15B}"/>
              </a:ext>
            </a:extLst>
          </p:cNvPr>
          <p:cNvSpPr>
            <a:spLocks noGrp="1"/>
          </p:cNvSpPr>
          <p:nvPr>
            <p:ph type="title"/>
          </p:nvPr>
        </p:nvSpPr>
        <p:spPr/>
        <p:txBody>
          <a:bodyPr/>
          <a:lstStyle/>
          <a:p>
            <a:pPr algn="ctr"/>
            <a:r>
              <a:rPr lang="fr-BE" dirty="0"/>
              <a:t>Mythe littéraire de Judas</a:t>
            </a:r>
          </a:p>
        </p:txBody>
      </p:sp>
      <p:sp>
        <p:nvSpPr>
          <p:cNvPr id="3" name="Espace réservé du contenu 2">
            <a:extLst>
              <a:ext uri="{FF2B5EF4-FFF2-40B4-BE49-F238E27FC236}">
                <a16:creationId xmlns:a16="http://schemas.microsoft.com/office/drawing/2014/main" id="{777273FC-9764-DBE1-BEEE-CC87B2C4B4A8}"/>
              </a:ext>
            </a:extLst>
          </p:cNvPr>
          <p:cNvSpPr>
            <a:spLocks noGrp="1"/>
          </p:cNvSpPr>
          <p:nvPr>
            <p:ph idx="1"/>
          </p:nvPr>
        </p:nvSpPr>
        <p:spPr/>
        <p:txBody>
          <a:bodyPr/>
          <a:lstStyle/>
          <a:p>
            <a:r>
              <a:rPr lang="fr-BE" dirty="0"/>
              <a:t>Corpus ingérable</a:t>
            </a:r>
          </a:p>
          <a:p>
            <a:endParaRPr lang="fr-BE" dirty="0"/>
          </a:p>
          <a:p>
            <a:r>
              <a:rPr lang="fr-BE" dirty="0"/>
              <a:t>Fil rouge : les causes de la trahison ?</a:t>
            </a:r>
          </a:p>
          <a:p>
            <a:pPr marL="0" indent="0">
              <a:buNone/>
            </a:pPr>
            <a:r>
              <a:rPr lang="fr-BE" dirty="0"/>
              <a:t>→ </a:t>
            </a:r>
            <a:r>
              <a:rPr lang="fr-BE" b="1" dirty="0"/>
              <a:t>Motivation politique</a:t>
            </a:r>
          </a:p>
          <a:p>
            <a:pPr marL="0" indent="0">
              <a:buNone/>
            </a:pPr>
            <a:r>
              <a:rPr lang="fr-BE" dirty="0"/>
              <a:t>→ Influence de Marie de Magdala</a:t>
            </a:r>
          </a:p>
          <a:p>
            <a:pPr marL="0" indent="0">
              <a:buNone/>
            </a:pPr>
            <a:r>
              <a:rPr lang="fr-BE" dirty="0"/>
              <a:t>→ Obéissance à Jésus</a:t>
            </a:r>
          </a:p>
        </p:txBody>
      </p:sp>
    </p:spTree>
    <p:extLst>
      <p:ext uri="{BB962C8B-B14F-4D97-AF65-F5344CB8AC3E}">
        <p14:creationId xmlns:p14="http://schemas.microsoft.com/office/powerpoint/2010/main" val="3372146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La motivation politique</a:t>
            </a:r>
          </a:p>
        </p:txBody>
      </p:sp>
      <p:sp>
        <p:nvSpPr>
          <p:cNvPr id="3" name="Espace réservé du contenu 2"/>
          <p:cNvSpPr>
            <a:spLocks noGrp="1"/>
          </p:cNvSpPr>
          <p:nvPr>
            <p:ph idx="1"/>
          </p:nvPr>
        </p:nvSpPr>
        <p:spPr/>
        <p:txBody>
          <a:bodyPr>
            <a:normAutofit fontScale="92500"/>
          </a:bodyPr>
          <a:lstStyle/>
          <a:p>
            <a:r>
              <a:rPr lang="fr-BE" dirty="0"/>
              <a:t>Mythème apparu au XVIII</a:t>
            </a:r>
            <a:r>
              <a:rPr lang="fr-BE" baseline="30000" dirty="0"/>
              <a:t>e</a:t>
            </a:r>
            <a:r>
              <a:rPr lang="fr-BE" dirty="0"/>
              <a:t> siècle</a:t>
            </a:r>
          </a:p>
          <a:p>
            <a:endParaRPr lang="fr-BE" dirty="0"/>
          </a:p>
          <a:p>
            <a:r>
              <a:rPr lang="fr-BE" dirty="0"/>
              <a:t>Règne de la raison : volonté de comprendre Judas en dehors de la possession, de la prédestination ou de la cupidité</a:t>
            </a:r>
          </a:p>
          <a:p>
            <a:endParaRPr lang="fr-BE" dirty="0"/>
          </a:p>
          <a:p>
            <a:r>
              <a:rPr lang="fr-BE" dirty="0"/>
              <a:t>Déception des attentes messianiques de Judas</a:t>
            </a:r>
          </a:p>
          <a:p>
            <a:pPr marL="0" indent="0">
              <a:buNone/>
            </a:pPr>
            <a:r>
              <a:rPr lang="fr-BE" dirty="0"/>
              <a:t>→ </a:t>
            </a:r>
            <a:r>
              <a:rPr lang="fr-BE" i="1" dirty="0"/>
              <a:t>Der </a:t>
            </a:r>
            <a:r>
              <a:rPr lang="fr-BE" i="1" dirty="0" err="1"/>
              <a:t>Messias</a:t>
            </a:r>
            <a:r>
              <a:rPr lang="fr-BE" dirty="0"/>
              <a:t> (1748), poème épique de Friedrich Gottlieb Klopstock</a:t>
            </a:r>
          </a:p>
          <a:p>
            <a:pPr marL="0" indent="0">
              <a:buNone/>
            </a:pPr>
            <a:r>
              <a:rPr lang="fr-BE" dirty="0"/>
              <a:t>→ Mettre Jésus en danger afin de le contraindre à se révéler comme Messie</a:t>
            </a:r>
          </a:p>
          <a:p>
            <a:pPr marL="0" indent="0">
              <a:buNone/>
            </a:pPr>
            <a:r>
              <a:rPr lang="fr-BE" dirty="0"/>
              <a:t>→ Messianité temporelle </a:t>
            </a:r>
            <a:r>
              <a:rPr lang="fr-BE" i="1" dirty="0"/>
              <a:t>versus</a:t>
            </a:r>
            <a:r>
              <a:rPr lang="fr-BE" dirty="0"/>
              <a:t> messianité spirituelle</a:t>
            </a:r>
          </a:p>
        </p:txBody>
      </p:sp>
    </p:spTree>
    <p:extLst>
      <p:ext uri="{BB962C8B-B14F-4D97-AF65-F5344CB8AC3E}">
        <p14:creationId xmlns:p14="http://schemas.microsoft.com/office/powerpoint/2010/main" val="4208545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6115B0-46B1-A686-7C7D-8159EE0CDE50}"/>
              </a:ext>
            </a:extLst>
          </p:cNvPr>
          <p:cNvSpPr>
            <a:spLocks noGrp="1"/>
          </p:cNvSpPr>
          <p:nvPr>
            <p:ph type="title"/>
          </p:nvPr>
        </p:nvSpPr>
        <p:spPr/>
        <p:txBody>
          <a:bodyPr/>
          <a:lstStyle/>
          <a:p>
            <a:pPr algn="ctr"/>
            <a:r>
              <a:rPr lang="fr-BE" dirty="0"/>
              <a:t>La motivation politique</a:t>
            </a:r>
          </a:p>
        </p:txBody>
      </p:sp>
      <p:sp>
        <p:nvSpPr>
          <p:cNvPr id="3" name="Espace réservé du contenu 2">
            <a:extLst>
              <a:ext uri="{FF2B5EF4-FFF2-40B4-BE49-F238E27FC236}">
                <a16:creationId xmlns:a16="http://schemas.microsoft.com/office/drawing/2014/main" id="{12DCAEA9-7084-40C8-A89E-FDF69C5A5DC0}"/>
              </a:ext>
            </a:extLst>
          </p:cNvPr>
          <p:cNvSpPr>
            <a:spLocks noGrp="1"/>
          </p:cNvSpPr>
          <p:nvPr>
            <p:ph idx="1"/>
          </p:nvPr>
        </p:nvSpPr>
        <p:spPr/>
        <p:txBody>
          <a:bodyPr>
            <a:normAutofit lnSpcReduction="10000"/>
          </a:bodyPr>
          <a:lstStyle/>
          <a:p>
            <a:r>
              <a:rPr lang="fr-BE" dirty="0"/>
              <a:t>Khalil Gibran, </a:t>
            </a:r>
            <a:r>
              <a:rPr lang="fr-BE" i="1" dirty="0"/>
              <a:t>Jésus Fils de l’Homme</a:t>
            </a:r>
            <a:r>
              <a:rPr lang="fr-BE" dirty="0"/>
              <a:t> (1928)</a:t>
            </a:r>
          </a:p>
          <a:p>
            <a:r>
              <a:rPr lang="fr-BE" dirty="0"/>
              <a:t>Félicien Champsaur, </a:t>
            </a:r>
            <a:r>
              <a:rPr lang="fr-BE" i="1" dirty="0"/>
              <a:t>Le Crucifié</a:t>
            </a:r>
            <a:r>
              <a:rPr lang="fr-BE" dirty="0"/>
              <a:t> (1930)</a:t>
            </a:r>
          </a:p>
          <a:p>
            <a:r>
              <a:rPr lang="fr-BE" dirty="0"/>
              <a:t>Georges Aubrée, </a:t>
            </a:r>
            <a:r>
              <a:rPr lang="fr-BE" i="1" dirty="0"/>
              <a:t>cet homme nommé Judas </a:t>
            </a:r>
            <a:r>
              <a:rPr lang="fr-BE" dirty="0"/>
              <a:t>(1961)</a:t>
            </a:r>
          </a:p>
          <a:p>
            <a:r>
              <a:rPr lang="fr-BE" dirty="0"/>
              <a:t>Luise </a:t>
            </a:r>
            <a:r>
              <a:rPr lang="fr-BE" dirty="0" err="1"/>
              <a:t>Rinser</a:t>
            </a:r>
            <a:r>
              <a:rPr lang="fr-BE" dirty="0"/>
              <a:t>, </a:t>
            </a:r>
            <a:r>
              <a:rPr lang="fr-BE" i="1" dirty="0"/>
              <a:t>Miryam</a:t>
            </a:r>
            <a:r>
              <a:rPr lang="fr-BE" dirty="0"/>
              <a:t> (1983)</a:t>
            </a:r>
          </a:p>
          <a:p>
            <a:r>
              <a:rPr lang="fr-BE" dirty="0"/>
              <a:t>Aurélia Briac, </a:t>
            </a:r>
            <a:r>
              <a:rPr lang="fr-BE" i="1" dirty="0"/>
              <a:t>L’Evangile selon Marie-Madeleine </a:t>
            </a:r>
            <a:r>
              <a:rPr lang="fr-BE" dirty="0"/>
              <a:t>(1984)</a:t>
            </a:r>
          </a:p>
          <a:p>
            <a:r>
              <a:rPr lang="fr-BE" dirty="0" err="1"/>
              <a:t>Auguy</a:t>
            </a:r>
            <a:r>
              <a:rPr lang="fr-BE" dirty="0"/>
              <a:t> </a:t>
            </a:r>
            <a:r>
              <a:rPr lang="fr-BE" dirty="0" err="1"/>
              <a:t>Makey</a:t>
            </a:r>
            <a:r>
              <a:rPr lang="fr-BE" dirty="0"/>
              <a:t>, </a:t>
            </a:r>
            <a:r>
              <a:rPr lang="fr-BE" i="1" dirty="0"/>
              <a:t>Carnet </a:t>
            </a:r>
            <a:r>
              <a:rPr lang="fr-BE" i="1" dirty="0" err="1"/>
              <a:t>sercret</a:t>
            </a:r>
            <a:r>
              <a:rPr lang="fr-BE" i="1" dirty="0"/>
              <a:t> de Judas Iscariote </a:t>
            </a:r>
            <a:r>
              <a:rPr lang="fr-BE" dirty="0"/>
              <a:t>(1998)</a:t>
            </a:r>
          </a:p>
          <a:p>
            <a:r>
              <a:rPr lang="fr-BE" dirty="0"/>
              <a:t>Alain </a:t>
            </a:r>
            <a:r>
              <a:rPr lang="fr-BE" dirty="0" err="1"/>
              <a:t>Drignon</a:t>
            </a:r>
            <a:r>
              <a:rPr lang="fr-BE" dirty="0"/>
              <a:t>, </a:t>
            </a:r>
            <a:r>
              <a:rPr lang="fr-BE" i="1" dirty="0"/>
              <a:t>Judas, la traitrise du patriote </a:t>
            </a:r>
            <a:r>
              <a:rPr lang="fr-BE" dirty="0"/>
              <a:t>(2004)</a:t>
            </a:r>
          </a:p>
          <a:p>
            <a:r>
              <a:rPr lang="fr-BE" dirty="0"/>
              <a:t>Hubert </a:t>
            </a:r>
            <a:r>
              <a:rPr lang="fr-BE" dirty="0" err="1"/>
              <a:t>Prolongeau</a:t>
            </a:r>
            <a:r>
              <a:rPr lang="fr-BE" dirty="0"/>
              <a:t>, </a:t>
            </a:r>
            <a:r>
              <a:rPr lang="fr-BE" i="1" dirty="0"/>
              <a:t>Le Baiser de Judas</a:t>
            </a:r>
            <a:r>
              <a:rPr lang="fr-BE" dirty="0"/>
              <a:t> (2004)</a:t>
            </a:r>
          </a:p>
          <a:p>
            <a:r>
              <a:rPr lang="fr-BE" dirty="0"/>
              <a:t>Denis McBride, </a:t>
            </a:r>
            <a:r>
              <a:rPr lang="fr-BE" i="1" dirty="0"/>
              <a:t>Vie de Jésus, impertinente et insolite </a:t>
            </a:r>
            <a:r>
              <a:rPr lang="fr-BE" dirty="0"/>
              <a:t>(2008)</a:t>
            </a:r>
          </a:p>
        </p:txBody>
      </p:sp>
    </p:spTree>
    <p:extLst>
      <p:ext uri="{BB962C8B-B14F-4D97-AF65-F5344CB8AC3E}">
        <p14:creationId xmlns:p14="http://schemas.microsoft.com/office/powerpoint/2010/main" val="10382432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21D85-BEBB-A9A6-EE5C-6C8A72DDB37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17F8C22-D0D3-7D83-6BEF-A9DD84BEAE3F}"/>
              </a:ext>
            </a:extLst>
          </p:cNvPr>
          <p:cNvSpPr>
            <a:spLocks noGrp="1"/>
          </p:cNvSpPr>
          <p:nvPr>
            <p:ph type="title"/>
          </p:nvPr>
        </p:nvSpPr>
        <p:spPr/>
        <p:txBody>
          <a:bodyPr/>
          <a:lstStyle/>
          <a:p>
            <a:pPr algn="ctr"/>
            <a:r>
              <a:rPr lang="fr-BE" dirty="0"/>
              <a:t>La motivation politique</a:t>
            </a:r>
            <a:br>
              <a:rPr lang="fr-BE" dirty="0"/>
            </a:br>
            <a:r>
              <a:rPr lang="fr-BE" dirty="0"/>
              <a:t>(pas nécessairement altruiste)</a:t>
            </a:r>
          </a:p>
        </p:txBody>
      </p:sp>
      <p:sp>
        <p:nvSpPr>
          <p:cNvPr id="3" name="Espace réservé du contenu 2">
            <a:extLst>
              <a:ext uri="{FF2B5EF4-FFF2-40B4-BE49-F238E27FC236}">
                <a16:creationId xmlns:a16="http://schemas.microsoft.com/office/drawing/2014/main" id="{33ED007F-4505-8729-5395-ED5B326480D3}"/>
              </a:ext>
            </a:extLst>
          </p:cNvPr>
          <p:cNvSpPr>
            <a:spLocks noGrp="1"/>
          </p:cNvSpPr>
          <p:nvPr>
            <p:ph idx="1"/>
          </p:nvPr>
        </p:nvSpPr>
        <p:spPr/>
        <p:txBody>
          <a:bodyPr>
            <a:normAutofit lnSpcReduction="10000"/>
          </a:bodyPr>
          <a:lstStyle/>
          <a:p>
            <a:r>
              <a:rPr lang="fr-BE" dirty="0"/>
              <a:t>Khalil Gibran, </a:t>
            </a:r>
            <a:r>
              <a:rPr lang="fr-BE" i="1" dirty="0"/>
              <a:t>Jésus Fils de l’Homme</a:t>
            </a:r>
            <a:r>
              <a:rPr lang="fr-BE" dirty="0"/>
              <a:t> (1928)</a:t>
            </a:r>
          </a:p>
          <a:p>
            <a:r>
              <a:rPr lang="fr-BE" dirty="0"/>
              <a:t>Félicien Champsaur, </a:t>
            </a:r>
            <a:r>
              <a:rPr lang="fr-BE" i="1" dirty="0"/>
              <a:t>Le Crucifié</a:t>
            </a:r>
            <a:r>
              <a:rPr lang="fr-BE" dirty="0"/>
              <a:t> (1930)</a:t>
            </a:r>
          </a:p>
          <a:p>
            <a:r>
              <a:rPr lang="fr-BE" dirty="0"/>
              <a:t>Georges Aubrée, </a:t>
            </a:r>
            <a:r>
              <a:rPr lang="fr-BE" i="1" dirty="0"/>
              <a:t>cet homme nommé Judas </a:t>
            </a:r>
            <a:r>
              <a:rPr lang="fr-BE" dirty="0"/>
              <a:t>(1961)</a:t>
            </a:r>
          </a:p>
          <a:p>
            <a:r>
              <a:rPr lang="fr-BE" b="1" dirty="0"/>
              <a:t>Luise </a:t>
            </a:r>
            <a:r>
              <a:rPr lang="fr-BE" b="1" dirty="0" err="1"/>
              <a:t>Rinser</a:t>
            </a:r>
            <a:r>
              <a:rPr lang="fr-BE" b="1" dirty="0"/>
              <a:t>, </a:t>
            </a:r>
            <a:r>
              <a:rPr lang="fr-BE" b="1" i="1" dirty="0"/>
              <a:t>Miryam</a:t>
            </a:r>
            <a:r>
              <a:rPr lang="fr-BE" b="1" dirty="0"/>
              <a:t> (1983)</a:t>
            </a:r>
          </a:p>
          <a:p>
            <a:r>
              <a:rPr lang="fr-BE" dirty="0"/>
              <a:t>Aurélia Briac, </a:t>
            </a:r>
            <a:r>
              <a:rPr lang="fr-BE" i="1" dirty="0"/>
              <a:t>L’Evangile selon Marie-Madeleine </a:t>
            </a:r>
            <a:r>
              <a:rPr lang="fr-BE" dirty="0"/>
              <a:t>(1984)</a:t>
            </a:r>
          </a:p>
          <a:p>
            <a:r>
              <a:rPr lang="fr-BE" dirty="0" err="1"/>
              <a:t>Auguy</a:t>
            </a:r>
            <a:r>
              <a:rPr lang="fr-BE" dirty="0"/>
              <a:t> </a:t>
            </a:r>
            <a:r>
              <a:rPr lang="fr-BE" dirty="0" err="1"/>
              <a:t>Makey</a:t>
            </a:r>
            <a:r>
              <a:rPr lang="fr-BE" dirty="0"/>
              <a:t>, </a:t>
            </a:r>
            <a:r>
              <a:rPr lang="fr-BE" i="1" dirty="0"/>
              <a:t>Carnet </a:t>
            </a:r>
            <a:r>
              <a:rPr lang="fr-BE" i="1" dirty="0" err="1"/>
              <a:t>sercret</a:t>
            </a:r>
            <a:r>
              <a:rPr lang="fr-BE" i="1" dirty="0"/>
              <a:t> de Judas Iscariote </a:t>
            </a:r>
            <a:r>
              <a:rPr lang="fr-BE" dirty="0"/>
              <a:t>(1998)</a:t>
            </a:r>
          </a:p>
          <a:p>
            <a:r>
              <a:rPr lang="fr-BE" dirty="0"/>
              <a:t>Alain </a:t>
            </a:r>
            <a:r>
              <a:rPr lang="fr-BE" dirty="0" err="1"/>
              <a:t>Drignon</a:t>
            </a:r>
            <a:r>
              <a:rPr lang="fr-BE" dirty="0"/>
              <a:t>, </a:t>
            </a:r>
            <a:r>
              <a:rPr lang="fr-BE" i="1" dirty="0"/>
              <a:t>Judas, la traitrise du patriote </a:t>
            </a:r>
            <a:r>
              <a:rPr lang="fr-BE" dirty="0"/>
              <a:t>(2004)</a:t>
            </a:r>
          </a:p>
          <a:p>
            <a:r>
              <a:rPr lang="fr-BE" dirty="0"/>
              <a:t>Hubert </a:t>
            </a:r>
            <a:r>
              <a:rPr lang="fr-BE" dirty="0" err="1"/>
              <a:t>Prolongeau</a:t>
            </a:r>
            <a:r>
              <a:rPr lang="fr-BE" dirty="0"/>
              <a:t>, </a:t>
            </a:r>
            <a:r>
              <a:rPr lang="fr-BE" i="1" dirty="0"/>
              <a:t>Le Baiser de Judas</a:t>
            </a:r>
            <a:r>
              <a:rPr lang="fr-BE" dirty="0"/>
              <a:t> (2004)</a:t>
            </a:r>
          </a:p>
          <a:p>
            <a:r>
              <a:rPr lang="fr-BE" dirty="0"/>
              <a:t>Denis McBride, </a:t>
            </a:r>
            <a:r>
              <a:rPr lang="fr-BE" i="1" dirty="0"/>
              <a:t>Vie de Jésus, impertinente et insolite </a:t>
            </a:r>
            <a:r>
              <a:rPr lang="fr-BE" dirty="0"/>
              <a:t>(2008)</a:t>
            </a:r>
          </a:p>
        </p:txBody>
      </p:sp>
    </p:spTree>
    <p:extLst>
      <p:ext uri="{BB962C8B-B14F-4D97-AF65-F5344CB8AC3E}">
        <p14:creationId xmlns:p14="http://schemas.microsoft.com/office/powerpoint/2010/main" val="38346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68AA2A-E390-48D9-CC76-D3DB8AB35E12}"/>
              </a:ext>
            </a:extLst>
          </p:cNvPr>
          <p:cNvSpPr>
            <a:spLocks noGrp="1"/>
          </p:cNvSpPr>
          <p:nvPr>
            <p:ph type="title"/>
          </p:nvPr>
        </p:nvSpPr>
        <p:spPr/>
        <p:txBody>
          <a:bodyPr/>
          <a:lstStyle/>
          <a:p>
            <a:pPr algn="ctr"/>
            <a:r>
              <a:rPr lang="fr-BE" dirty="0"/>
              <a:t>Luise </a:t>
            </a:r>
            <a:r>
              <a:rPr lang="fr-BE" dirty="0" err="1"/>
              <a:t>Rinser</a:t>
            </a:r>
            <a:r>
              <a:rPr lang="fr-BE" dirty="0"/>
              <a:t>, </a:t>
            </a:r>
            <a:r>
              <a:rPr lang="fr-BE" i="1" dirty="0"/>
              <a:t>Miryam</a:t>
            </a:r>
            <a:r>
              <a:rPr lang="fr-BE" dirty="0"/>
              <a:t> (1983)</a:t>
            </a:r>
          </a:p>
        </p:txBody>
      </p:sp>
      <p:sp>
        <p:nvSpPr>
          <p:cNvPr id="3" name="Espace réservé du contenu 2">
            <a:extLst>
              <a:ext uri="{FF2B5EF4-FFF2-40B4-BE49-F238E27FC236}">
                <a16:creationId xmlns:a16="http://schemas.microsoft.com/office/drawing/2014/main" id="{5E41FD5F-CB43-A04F-4CD8-5424C91EA074}"/>
              </a:ext>
            </a:extLst>
          </p:cNvPr>
          <p:cNvSpPr>
            <a:spLocks noGrp="1"/>
          </p:cNvSpPr>
          <p:nvPr>
            <p:ph idx="1"/>
          </p:nvPr>
        </p:nvSpPr>
        <p:spPr/>
        <p:txBody>
          <a:bodyPr>
            <a:normAutofit lnSpcReduction="10000"/>
          </a:bodyPr>
          <a:lstStyle/>
          <a:p>
            <a:r>
              <a:rPr lang="fr-BE" dirty="0"/>
              <a:t>Homme intègre et intelligent</a:t>
            </a:r>
          </a:p>
          <a:p>
            <a:endParaRPr lang="fr-BE" dirty="0"/>
          </a:p>
          <a:p>
            <a:r>
              <a:rPr lang="fr-BE" dirty="0"/>
              <a:t>Profondément attaché à Jésus</a:t>
            </a:r>
          </a:p>
          <a:p>
            <a:endParaRPr lang="fr-BE" dirty="0"/>
          </a:p>
          <a:p>
            <a:r>
              <a:rPr lang="fr-BE" dirty="0"/>
              <a:t>Méprise sur la messianité de Jésus (libérateur d’Israël)</a:t>
            </a:r>
          </a:p>
          <a:p>
            <a:endParaRPr lang="fr-BE" dirty="0"/>
          </a:p>
          <a:p>
            <a:r>
              <a:rPr lang="fr-BE" dirty="0"/>
              <a:t>Dénonciation pour contraindre JC à se révéler devant le Sanhédrin</a:t>
            </a:r>
          </a:p>
          <a:p>
            <a:endParaRPr lang="fr-BE" dirty="0"/>
          </a:p>
          <a:p>
            <a:r>
              <a:rPr lang="fr-BE" dirty="0"/>
              <a:t>Contraste entre Miryam, qui comprend, et Judas, qui se méprend</a:t>
            </a:r>
          </a:p>
        </p:txBody>
      </p:sp>
    </p:spTree>
    <p:extLst>
      <p:ext uri="{BB962C8B-B14F-4D97-AF65-F5344CB8AC3E}">
        <p14:creationId xmlns:p14="http://schemas.microsoft.com/office/powerpoint/2010/main" val="19295250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F4E20-C3FF-925D-E8A3-4BC2A1AE21D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F331FC5-98C7-B3C3-4FCC-1CDEEB61AA76}"/>
              </a:ext>
            </a:extLst>
          </p:cNvPr>
          <p:cNvSpPr>
            <a:spLocks noGrp="1"/>
          </p:cNvSpPr>
          <p:nvPr>
            <p:ph type="title"/>
          </p:nvPr>
        </p:nvSpPr>
        <p:spPr/>
        <p:txBody>
          <a:bodyPr/>
          <a:lstStyle/>
          <a:p>
            <a:pPr algn="ctr"/>
            <a:r>
              <a:rPr lang="fr-BE" dirty="0"/>
              <a:t>Mythe littéraire de Judas</a:t>
            </a:r>
          </a:p>
        </p:txBody>
      </p:sp>
      <p:sp>
        <p:nvSpPr>
          <p:cNvPr id="3" name="Espace réservé du contenu 2">
            <a:extLst>
              <a:ext uri="{FF2B5EF4-FFF2-40B4-BE49-F238E27FC236}">
                <a16:creationId xmlns:a16="http://schemas.microsoft.com/office/drawing/2014/main" id="{64F527A7-3FB9-282E-3E29-AF47A8E5C8CA}"/>
              </a:ext>
            </a:extLst>
          </p:cNvPr>
          <p:cNvSpPr>
            <a:spLocks noGrp="1"/>
          </p:cNvSpPr>
          <p:nvPr>
            <p:ph idx="1"/>
          </p:nvPr>
        </p:nvSpPr>
        <p:spPr/>
        <p:txBody>
          <a:bodyPr/>
          <a:lstStyle/>
          <a:p>
            <a:r>
              <a:rPr lang="fr-BE" dirty="0"/>
              <a:t>Corpus ingérable (littérature franco-belge des XX</a:t>
            </a:r>
            <a:r>
              <a:rPr lang="fr-BE" baseline="30000" dirty="0"/>
              <a:t>e</a:t>
            </a:r>
            <a:r>
              <a:rPr lang="fr-BE" dirty="0"/>
              <a:t> et XXI</a:t>
            </a:r>
            <a:r>
              <a:rPr lang="fr-BE" baseline="30000" dirty="0"/>
              <a:t>e</a:t>
            </a:r>
            <a:r>
              <a:rPr lang="fr-BE" dirty="0"/>
              <a:t> siècles)</a:t>
            </a:r>
          </a:p>
          <a:p>
            <a:endParaRPr lang="fr-BE" dirty="0"/>
          </a:p>
          <a:p>
            <a:r>
              <a:rPr lang="fr-BE" dirty="0"/>
              <a:t>Fil rouge : les causes de la trahison ?</a:t>
            </a:r>
          </a:p>
          <a:p>
            <a:pPr marL="0" indent="0">
              <a:buNone/>
            </a:pPr>
            <a:r>
              <a:rPr lang="fr-BE" dirty="0"/>
              <a:t>→ Motivation politique</a:t>
            </a:r>
          </a:p>
          <a:p>
            <a:pPr marL="0" indent="0">
              <a:buNone/>
            </a:pPr>
            <a:r>
              <a:rPr lang="fr-BE" dirty="0"/>
              <a:t>→ </a:t>
            </a:r>
            <a:r>
              <a:rPr lang="fr-BE" b="1" dirty="0"/>
              <a:t>Influence de Marie de Magdala</a:t>
            </a:r>
          </a:p>
          <a:p>
            <a:pPr marL="0" indent="0">
              <a:buNone/>
            </a:pPr>
            <a:r>
              <a:rPr lang="fr-BE" dirty="0"/>
              <a:t>→ Obéissance à Jésus</a:t>
            </a:r>
          </a:p>
        </p:txBody>
      </p:sp>
    </p:spTree>
    <p:extLst>
      <p:ext uri="{BB962C8B-B14F-4D97-AF65-F5344CB8AC3E}">
        <p14:creationId xmlns:p14="http://schemas.microsoft.com/office/powerpoint/2010/main" val="4218912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D4E32-841E-EE11-5E75-12BA50EC526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EAB62F0-4BD0-4E89-AA98-8AE66319E6F1}"/>
              </a:ext>
            </a:extLst>
          </p:cNvPr>
          <p:cNvSpPr>
            <a:spLocks noGrp="1"/>
          </p:cNvSpPr>
          <p:nvPr>
            <p:ph type="title"/>
          </p:nvPr>
        </p:nvSpPr>
        <p:spPr/>
        <p:txBody>
          <a:bodyPr/>
          <a:lstStyle/>
          <a:p>
            <a:pPr algn="ctr"/>
            <a:r>
              <a:rPr lang="fr-BE" dirty="0">
                <a:latin typeface="+mn-lt"/>
              </a:rPr>
              <a:t> Judas et Marie de Magdala</a:t>
            </a:r>
          </a:p>
        </p:txBody>
      </p:sp>
      <p:sp>
        <p:nvSpPr>
          <p:cNvPr id="3" name="Espace réservé du contenu 2">
            <a:extLst>
              <a:ext uri="{FF2B5EF4-FFF2-40B4-BE49-F238E27FC236}">
                <a16:creationId xmlns:a16="http://schemas.microsoft.com/office/drawing/2014/main" id="{19E3B6B3-8D62-7D7C-A449-E3C95B65D5AE}"/>
              </a:ext>
            </a:extLst>
          </p:cNvPr>
          <p:cNvSpPr>
            <a:spLocks noGrp="1"/>
          </p:cNvSpPr>
          <p:nvPr>
            <p:ph idx="1"/>
          </p:nvPr>
        </p:nvSpPr>
        <p:spPr>
          <a:xfrm>
            <a:off x="838200" y="1483567"/>
            <a:ext cx="10515600" cy="5234474"/>
          </a:xfrm>
        </p:spPr>
        <p:txBody>
          <a:bodyPr>
            <a:normAutofit/>
          </a:bodyPr>
          <a:lstStyle/>
          <a:p>
            <a:endParaRPr lang="fr-BE" sz="3200" dirty="0">
              <a:latin typeface="+mj-lt"/>
            </a:endParaRPr>
          </a:p>
          <a:p>
            <a:r>
              <a:rPr lang="fr-BE" sz="3200" dirty="0"/>
              <a:t>Récupération de l’argent du parfum de l’onction</a:t>
            </a:r>
          </a:p>
          <a:p>
            <a:pPr marL="0" indent="0">
              <a:buNone/>
            </a:pPr>
            <a:endParaRPr lang="fr-BE" sz="3200" dirty="0"/>
          </a:p>
          <a:p>
            <a:r>
              <a:rPr lang="fr-BE" sz="3200" dirty="0"/>
              <a:t>Elimination d’un rival</a:t>
            </a:r>
          </a:p>
          <a:p>
            <a:pPr marL="0" indent="0">
              <a:buNone/>
            </a:pPr>
            <a:endParaRPr lang="fr-BE" sz="3200" dirty="0"/>
          </a:p>
          <a:p>
            <a:r>
              <a:rPr lang="fr-BE" sz="3200" dirty="0">
                <a:effectLst/>
                <a:ea typeface="Times New Roman" panose="02020603050405020304" pitchFamily="18" charset="0"/>
              </a:rPr>
              <a:t>Reprise du discours politique</a:t>
            </a:r>
          </a:p>
          <a:p>
            <a:pPr marL="0" indent="0">
              <a:buNone/>
            </a:pPr>
            <a:endParaRPr lang="fr-BE" sz="3200" dirty="0">
              <a:effectLst/>
              <a:ea typeface="Times New Roman" panose="02020603050405020304" pitchFamily="18" charset="0"/>
            </a:endParaRPr>
          </a:p>
          <a:p>
            <a:r>
              <a:rPr lang="fr-BE" sz="3200" dirty="0">
                <a:ea typeface="Times New Roman" panose="02020603050405020304" pitchFamily="18" charset="0"/>
              </a:rPr>
              <a:t>Bénéficier  du pardon christique</a:t>
            </a:r>
          </a:p>
        </p:txBody>
      </p:sp>
    </p:spTree>
    <p:extLst>
      <p:ext uri="{BB962C8B-B14F-4D97-AF65-F5344CB8AC3E}">
        <p14:creationId xmlns:p14="http://schemas.microsoft.com/office/powerpoint/2010/main" val="37763131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6A59D-D898-9859-60CA-7B157C94052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AD7A416-457A-DBF7-7238-CF952E98A68E}"/>
              </a:ext>
            </a:extLst>
          </p:cNvPr>
          <p:cNvSpPr>
            <a:spLocks noGrp="1"/>
          </p:cNvSpPr>
          <p:nvPr>
            <p:ph type="title"/>
          </p:nvPr>
        </p:nvSpPr>
        <p:spPr/>
        <p:txBody>
          <a:bodyPr/>
          <a:lstStyle/>
          <a:p>
            <a:pPr algn="ctr"/>
            <a:r>
              <a:rPr lang="fr-BE" dirty="0"/>
              <a:t> </a:t>
            </a:r>
            <a:r>
              <a:rPr lang="fr-BE" dirty="0">
                <a:latin typeface="+mn-lt"/>
              </a:rPr>
              <a:t>Judas et Marie de Magdala</a:t>
            </a:r>
          </a:p>
        </p:txBody>
      </p:sp>
      <p:sp>
        <p:nvSpPr>
          <p:cNvPr id="3" name="Espace réservé du contenu 2">
            <a:extLst>
              <a:ext uri="{FF2B5EF4-FFF2-40B4-BE49-F238E27FC236}">
                <a16:creationId xmlns:a16="http://schemas.microsoft.com/office/drawing/2014/main" id="{535DB8B7-EE10-EE0F-2D7A-552FBFFEEB29}"/>
              </a:ext>
            </a:extLst>
          </p:cNvPr>
          <p:cNvSpPr>
            <a:spLocks noGrp="1"/>
          </p:cNvSpPr>
          <p:nvPr>
            <p:ph idx="1"/>
          </p:nvPr>
        </p:nvSpPr>
        <p:spPr>
          <a:xfrm>
            <a:off x="838200" y="1483567"/>
            <a:ext cx="10515600" cy="5234474"/>
          </a:xfrm>
        </p:spPr>
        <p:txBody>
          <a:bodyPr>
            <a:normAutofit/>
          </a:bodyPr>
          <a:lstStyle/>
          <a:p>
            <a:endParaRPr lang="fr-BE" sz="3200" dirty="0">
              <a:latin typeface="+mj-lt"/>
            </a:endParaRPr>
          </a:p>
          <a:p>
            <a:r>
              <a:rPr lang="fr-BE" sz="3200" b="1" dirty="0"/>
              <a:t>Récupération de l’argent du parfum de l’onction</a:t>
            </a:r>
          </a:p>
          <a:p>
            <a:pPr marL="0" indent="0">
              <a:buNone/>
            </a:pPr>
            <a:endParaRPr lang="fr-BE" sz="3200" dirty="0"/>
          </a:p>
          <a:p>
            <a:r>
              <a:rPr lang="fr-BE" sz="3200" dirty="0"/>
              <a:t>Elimination d’un rival</a:t>
            </a:r>
          </a:p>
          <a:p>
            <a:pPr marL="0" indent="0">
              <a:buNone/>
            </a:pPr>
            <a:endParaRPr lang="fr-BE" sz="3200" dirty="0"/>
          </a:p>
          <a:p>
            <a:r>
              <a:rPr lang="fr-BE" sz="3200" dirty="0">
                <a:effectLst/>
                <a:ea typeface="Times New Roman" panose="02020603050405020304" pitchFamily="18" charset="0"/>
              </a:rPr>
              <a:t>Reprise du discours politique</a:t>
            </a:r>
          </a:p>
          <a:p>
            <a:pPr marL="0" indent="0">
              <a:buNone/>
            </a:pPr>
            <a:endParaRPr lang="fr-BE" sz="3200" dirty="0">
              <a:effectLst/>
              <a:ea typeface="Times New Roman" panose="02020603050405020304" pitchFamily="18" charset="0"/>
            </a:endParaRPr>
          </a:p>
          <a:p>
            <a:r>
              <a:rPr lang="fr-BE" sz="3200" dirty="0">
                <a:ea typeface="Times New Roman" panose="02020603050405020304" pitchFamily="18" charset="0"/>
              </a:rPr>
              <a:t>Bénéficier  du pardon christique</a:t>
            </a:r>
          </a:p>
        </p:txBody>
      </p:sp>
    </p:spTree>
    <p:extLst>
      <p:ext uri="{BB962C8B-B14F-4D97-AF65-F5344CB8AC3E}">
        <p14:creationId xmlns:p14="http://schemas.microsoft.com/office/powerpoint/2010/main" val="42212083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8E0F67-418A-A3EC-3AE2-F67026BBB016}"/>
              </a:ext>
            </a:extLst>
          </p:cNvPr>
          <p:cNvSpPr>
            <a:spLocks noGrp="1"/>
          </p:cNvSpPr>
          <p:nvPr>
            <p:ph type="title"/>
          </p:nvPr>
        </p:nvSpPr>
        <p:spPr/>
        <p:txBody>
          <a:bodyPr/>
          <a:lstStyle/>
          <a:p>
            <a:pPr algn="ctr"/>
            <a:r>
              <a:rPr lang="fr-BE" dirty="0">
                <a:latin typeface="+mn-lt"/>
              </a:rPr>
              <a:t>L’argent de l’onction</a:t>
            </a:r>
          </a:p>
        </p:txBody>
      </p:sp>
      <p:sp>
        <p:nvSpPr>
          <p:cNvPr id="3" name="Espace réservé du contenu 2">
            <a:extLst>
              <a:ext uri="{FF2B5EF4-FFF2-40B4-BE49-F238E27FC236}">
                <a16:creationId xmlns:a16="http://schemas.microsoft.com/office/drawing/2014/main" id="{DC168F48-D485-8308-9FCA-471EFB39FED5}"/>
              </a:ext>
            </a:extLst>
          </p:cNvPr>
          <p:cNvSpPr>
            <a:spLocks noGrp="1"/>
          </p:cNvSpPr>
          <p:nvPr>
            <p:ph idx="1"/>
          </p:nvPr>
        </p:nvSpPr>
        <p:spPr/>
        <p:txBody>
          <a:bodyPr/>
          <a:lstStyle/>
          <a:p>
            <a:r>
              <a:rPr lang="fr-BE" dirty="0"/>
              <a:t>La trahison suit l’onction de Béthanie chez Jean : rapport de cause à effet ?</a:t>
            </a:r>
          </a:p>
          <a:p>
            <a:endParaRPr lang="fr-BE" dirty="0"/>
          </a:p>
          <a:p>
            <a:r>
              <a:rPr lang="fr-BE" dirty="0"/>
              <a:t>Théâtre médiéval</a:t>
            </a:r>
          </a:p>
          <a:p>
            <a:pPr marL="0" indent="0">
              <a:buNone/>
            </a:pPr>
            <a:r>
              <a:rPr lang="fr-BE" sz="2800" dirty="0"/>
              <a:t>→ </a:t>
            </a:r>
            <a:r>
              <a:rPr lang="fr-BE" sz="2800" dirty="0">
                <a:effectLst/>
                <a:ea typeface="Times New Roman" panose="02020603050405020304" pitchFamily="18" charset="0"/>
              </a:rPr>
              <a:t>onction comme déclencheur dramatique</a:t>
            </a:r>
          </a:p>
          <a:p>
            <a:pPr marL="0" indent="0">
              <a:buNone/>
            </a:pPr>
            <a:endParaRPr lang="fr-BE" dirty="0"/>
          </a:p>
          <a:p>
            <a:r>
              <a:rPr lang="fr-BE" dirty="0">
                <a:ea typeface="Times New Roman" panose="02020603050405020304" pitchFamily="18" charset="0"/>
              </a:rPr>
              <a:t>Rares auteurs aux XIX</a:t>
            </a:r>
            <a:r>
              <a:rPr lang="fr-BE" baseline="30000" dirty="0">
                <a:ea typeface="Times New Roman" panose="02020603050405020304" pitchFamily="18" charset="0"/>
              </a:rPr>
              <a:t>e</a:t>
            </a:r>
            <a:r>
              <a:rPr lang="fr-BE" dirty="0">
                <a:ea typeface="Times New Roman" panose="02020603050405020304" pitchFamily="18" charset="0"/>
              </a:rPr>
              <a:t> et XX</a:t>
            </a:r>
            <a:r>
              <a:rPr lang="fr-BE" baseline="30000" dirty="0">
                <a:ea typeface="Times New Roman" panose="02020603050405020304" pitchFamily="18" charset="0"/>
              </a:rPr>
              <a:t>e</a:t>
            </a:r>
            <a:r>
              <a:rPr lang="fr-BE" dirty="0">
                <a:ea typeface="Times New Roman" panose="02020603050405020304" pitchFamily="18" charset="0"/>
              </a:rPr>
              <a:t> siècles</a:t>
            </a:r>
            <a:endParaRPr lang="fr-BE" sz="2800" dirty="0">
              <a:effectLst/>
              <a:ea typeface="Times New Roman" panose="02020603050405020304" pitchFamily="18" charset="0"/>
            </a:endParaRPr>
          </a:p>
          <a:p>
            <a:endParaRPr lang="fr-BE" dirty="0"/>
          </a:p>
          <a:p>
            <a:endParaRPr lang="fr-BE" dirty="0"/>
          </a:p>
          <a:p>
            <a:endParaRPr lang="fr-BE" dirty="0"/>
          </a:p>
        </p:txBody>
      </p:sp>
    </p:spTree>
    <p:extLst>
      <p:ext uri="{BB962C8B-B14F-4D97-AF65-F5344CB8AC3E}">
        <p14:creationId xmlns:p14="http://schemas.microsoft.com/office/powerpoint/2010/main" val="81775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Méthodologie</a:t>
            </a:r>
          </a:p>
        </p:txBody>
      </p:sp>
      <p:sp>
        <p:nvSpPr>
          <p:cNvPr id="3" name="Espace réservé du contenu 2"/>
          <p:cNvSpPr>
            <a:spLocks noGrp="1"/>
          </p:cNvSpPr>
          <p:nvPr>
            <p:ph idx="1"/>
          </p:nvPr>
        </p:nvSpPr>
        <p:spPr/>
        <p:txBody>
          <a:bodyPr/>
          <a:lstStyle/>
          <a:p>
            <a:r>
              <a:rPr lang="fr-BE" dirty="0"/>
              <a:t>Identification de la première incarnation littéraire et constituants du mythe</a:t>
            </a:r>
          </a:p>
          <a:p>
            <a:endParaRPr lang="fr-BE" dirty="0"/>
          </a:p>
          <a:p>
            <a:r>
              <a:rPr lang="fr-BE" dirty="0"/>
              <a:t>Constitution d’un corpus exhaustif</a:t>
            </a:r>
          </a:p>
          <a:p>
            <a:endParaRPr lang="fr-BE" dirty="0"/>
          </a:p>
          <a:p>
            <a:pPr marL="0" indent="0">
              <a:buNone/>
            </a:pPr>
            <a:r>
              <a:rPr lang="fr-BE" dirty="0"/>
              <a:t>→ Nécessité de constituer une équipe de chercheurs</a:t>
            </a:r>
          </a:p>
        </p:txBody>
      </p:sp>
    </p:spTree>
    <p:extLst>
      <p:ext uri="{BB962C8B-B14F-4D97-AF65-F5344CB8AC3E}">
        <p14:creationId xmlns:p14="http://schemas.microsoft.com/office/powerpoint/2010/main" val="41362061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DAF07-160F-D45D-DA92-C777ED66644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3E1ACA8-0795-B6EF-1BBD-A9817EC75C98}"/>
              </a:ext>
            </a:extLst>
          </p:cNvPr>
          <p:cNvSpPr>
            <a:spLocks noGrp="1"/>
          </p:cNvSpPr>
          <p:nvPr>
            <p:ph type="title"/>
          </p:nvPr>
        </p:nvSpPr>
        <p:spPr/>
        <p:txBody>
          <a:bodyPr/>
          <a:lstStyle/>
          <a:p>
            <a:pPr algn="ctr"/>
            <a:r>
              <a:rPr lang="fr-BE" dirty="0">
                <a:latin typeface="+mn-lt"/>
              </a:rPr>
              <a:t> Judas et Marie de Magdala</a:t>
            </a:r>
          </a:p>
        </p:txBody>
      </p:sp>
      <p:sp>
        <p:nvSpPr>
          <p:cNvPr id="3" name="Espace réservé du contenu 2">
            <a:extLst>
              <a:ext uri="{FF2B5EF4-FFF2-40B4-BE49-F238E27FC236}">
                <a16:creationId xmlns:a16="http://schemas.microsoft.com/office/drawing/2014/main" id="{771EB23F-792B-8CFD-B194-ACC511A91510}"/>
              </a:ext>
            </a:extLst>
          </p:cNvPr>
          <p:cNvSpPr>
            <a:spLocks noGrp="1"/>
          </p:cNvSpPr>
          <p:nvPr>
            <p:ph idx="1"/>
          </p:nvPr>
        </p:nvSpPr>
        <p:spPr>
          <a:xfrm>
            <a:off x="838200" y="1483567"/>
            <a:ext cx="10515600" cy="5234474"/>
          </a:xfrm>
        </p:spPr>
        <p:txBody>
          <a:bodyPr>
            <a:normAutofit/>
          </a:bodyPr>
          <a:lstStyle/>
          <a:p>
            <a:endParaRPr lang="fr-BE" sz="3200" dirty="0">
              <a:latin typeface="+mj-lt"/>
            </a:endParaRPr>
          </a:p>
          <a:p>
            <a:r>
              <a:rPr lang="fr-BE" sz="3200" dirty="0"/>
              <a:t>Récupération de l’argent du parfum de l’onction</a:t>
            </a:r>
          </a:p>
          <a:p>
            <a:pPr marL="0" indent="0">
              <a:buNone/>
            </a:pPr>
            <a:endParaRPr lang="fr-BE" sz="3200" dirty="0"/>
          </a:p>
          <a:p>
            <a:r>
              <a:rPr lang="fr-BE" sz="3200" b="1" dirty="0"/>
              <a:t>Elimination d’un rival</a:t>
            </a:r>
          </a:p>
          <a:p>
            <a:pPr marL="0" indent="0">
              <a:buNone/>
            </a:pPr>
            <a:endParaRPr lang="fr-BE" sz="3200" dirty="0"/>
          </a:p>
          <a:p>
            <a:r>
              <a:rPr lang="fr-BE" sz="3200" dirty="0">
                <a:effectLst/>
                <a:ea typeface="Times New Roman" panose="02020603050405020304" pitchFamily="18" charset="0"/>
              </a:rPr>
              <a:t>Reprise du discours politique</a:t>
            </a:r>
          </a:p>
          <a:p>
            <a:pPr marL="0" indent="0">
              <a:buNone/>
            </a:pPr>
            <a:endParaRPr lang="fr-BE" sz="3200" dirty="0">
              <a:effectLst/>
              <a:ea typeface="Times New Roman" panose="02020603050405020304" pitchFamily="18" charset="0"/>
            </a:endParaRPr>
          </a:p>
          <a:p>
            <a:r>
              <a:rPr lang="fr-BE" sz="3200" dirty="0">
                <a:ea typeface="Times New Roman" panose="02020603050405020304" pitchFamily="18" charset="0"/>
              </a:rPr>
              <a:t>Bénéficier  du pardon christique</a:t>
            </a:r>
          </a:p>
        </p:txBody>
      </p:sp>
    </p:spTree>
    <p:extLst>
      <p:ext uri="{BB962C8B-B14F-4D97-AF65-F5344CB8AC3E}">
        <p14:creationId xmlns:p14="http://schemas.microsoft.com/office/powerpoint/2010/main" val="17312217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F8F7E9-831B-2D7E-167F-19CEB56BAC28}"/>
              </a:ext>
            </a:extLst>
          </p:cNvPr>
          <p:cNvSpPr>
            <a:spLocks noGrp="1"/>
          </p:cNvSpPr>
          <p:nvPr>
            <p:ph type="title"/>
          </p:nvPr>
        </p:nvSpPr>
        <p:spPr/>
        <p:txBody>
          <a:bodyPr/>
          <a:lstStyle/>
          <a:p>
            <a:pPr algn="ctr"/>
            <a:r>
              <a:rPr lang="fr-BE" dirty="0">
                <a:latin typeface="+mn-lt"/>
              </a:rPr>
              <a:t>Elimination d’un rival</a:t>
            </a:r>
          </a:p>
        </p:txBody>
      </p:sp>
      <p:sp>
        <p:nvSpPr>
          <p:cNvPr id="3" name="Espace réservé du contenu 2">
            <a:extLst>
              <a:ext uri="{FF2B5EF4-FFF2-40B4-BE49-F238E27FC236}">
                <a16:creationId xmlns:a16="http://schemas.microsoft.com/office/drawing/2014/main" id="{92C0E3D3-2CAA-8F9F-BF93-4D0AB59419B5}"/>
              </a:ext>
            </a:extLst>
          </p:cNvPr>
          <p:cNvSpPr>
            <a:spLocks noGrp="1"/>
          </p:cNvSpPr>
          <p:nvPr>
            <p:ph idx="1"/>
          </p:nvPr>
        </p:nvSpPr>
        <p:spPr/>
        <p:txBody>
          <a:bodyPr>
            <a:normAutofit lnSpcReduction="10000"/>
          </a:bodyPr>
          <a:lstStyle/>
          <a:p>
            <a:r>
              <a:rPr lang="fr-BE" dirty="0"/>
              <a:t>Travaux de Bertrand Westphal (1999)</a:t>
            </a:r>
          </a:p>
          <a:p>
            <a:pPr marL="0" indent="0">
              <a:buNone/>
            </a:pPr>
            <a:r>
              <a:rPr lang="fr-BE" dirty="0"/>
              <a:t>→ Christen </a:t>
            </a:r>
            <a:r>
              <a:rPr lang="fr-BE" dirty="0" err="1"/>
              <a:t>Ostrowski</a:t>
            </a:r>
            <a:r>
              <a:rPr lang="fr-BE" dirty="0"/>
              <a:t>, </a:t>
            </a:r>
            <a:r>
              <a:rPr lang="fr-BE" i="1" dirty="0"/>
              <a:t>Marie-Madeleine ou Remords et repentir </a:t>
            </a:r>
            <a:r>
              <a:rPr lang="fr-BE" dirty="0"/>
              <a:t>(1861)</a:t>
            </a:r>
          </a:p>
          <a:p>
            <a:pPr marL="0" indent="0">
              <a:buNone/>
            </a:pPr>
            <a:r>
              <a:rPr lang="fr-BE" dirty="0"/>
              <a:t>→ 11 occurrences en tout</a:t>
            </a:r>
          </a:p>
          <a:p>
            <a:pPr marL="0" indent="0">
              <a:buNone/>
            </a:pPr>
            <a:endParaRPr lang="fr-BE" sz="1800" dirty="0">
              <a:effectLst/>
              <a:ea typeface="Times New Roman" panose="02020603050405020304" pitchFamily="18" charset="0"/>
            </a:endParaRPr>
          </a:p>
          <a:p>
            <a:pPr marL="0" indent="0">
              <a:buNone/>
            </a:pPr>
            <a:endParaRPr lang="fr-BE" dirty="0"/>
          </a:p>
          <a:p>
            <a:r>
              <a:rPr lang="fr-BE" dirty="0"/>
              <a:t>Mes travaux (2014)</a:t>
            </a:r>
          </a:p>
          <a:p>
            <a:pPr marL="0" indent="0">
              <a:buNone/>
            </a:pPr>
            <a:r>
              <a:rPr lang="fr-BE" dirty="0"/>
              <a:t>→ </a:t>
            </a:r>
            <a:r>
              <a:rPr lang="fr-FR" sz="2800" dirty="0">
                <a:effectLst/>
                <a:ea typeface="Times New Roman" panose="02020603050405020304" pitchFamily="18" charset="0"/>
              </a:rPr>
              <a:t>Marcelle VIOUX, </a:t>
            </a:r>
            <a:r>
              <a:rPr lang="fr-BE" sz="2800" i="1" dirty="0">
                <a:effectLst/>
                <a:ea typeface="Times New Roman" panose="02020603050405020304" pitchFamily="18" charset="0"/>
              </a:rPr>
              <a:t>Une repentie (</a:t>
            </a:r>
            <a:r>
              <a:rPr lang="fr-BE" sz="2800" i="1" dirty="0" err="1">
                <a:effectLst/>
                <a:ea typeface="Times New Roman" panose="02020603050405020304" pitchFamily="18" charset="0"/>
              </a:rPr>
              <a:t>Marie-Magdelaine</a:t>
            </a:r>
            <a:r>
              <a:rPr lang="fr-BE" sz="2800" i="1" dirty="0">
                <a:effectLst/>
                <a:ea typeface="Times New Roman" panose="02020603050405020304" pitchFamily="18" charset="0"/>
              </a:rPr>
              <a:t>)</a:t>
            </a:r>
            <a:r>
              <a:rPr lang="fr-BE" sz="2800" dirty="0">
                <a:effectLst/>
                <a:ea typeface="Times New Roman" panose="02020603050405020304" pitchFamily="18" charset="0"/>
              </a:rPr>
              <a:t> (1922)</a:t>
            </a:r>
          </a:p>
          <a:p>
            <a:pPr marL="0" indent="0">
              <a:buNone/>
            </a:pPr>
            <a:r>
              <a:rPr lang="fr-BE" dirty="0"/>
              <a:t>→ </a:t>
            </a:r>
            <a:r>
              <a:rPr lang="it-IT" sz="2800" dirty="0">
                <a:effectLst/>
                <a:ea typeface="Times New Roman" panose="02020603050405020304" pitchFamily="18" charset="0"/>
              </a:rPr>
              <a:t>Emma di RIENZI, </a:t>
            </a:r>
            <a:r>
              <a:rPr lang="it-IT" sz="2800" i="1" dirty="0">
                <a:effectLst/>
                <a:ea typeface="Times New Roman" panose="02020603050405020304" pitchFamily="18" charset="0"/>
              </a:rPr>
              <a:t>La </a:t>
            </a:r>
            <a:r>
              <a:rPr lang="it-IT" sz="2800" i="1" dirty="0" err="1">
                <a:effectLst/>
                <a:ea typeface="Times New Roman" panose="02020603050405020304" pitchFamily="18" charset="0"/>
              </a:rPr>
              <a:t>Magdaléenne</a:t>
            </a:r>
            <a:r>
              <a:rPr lang="it-IT" sz="2800" dirty="0">
                <a:effectLst/>
                <a:ea typeface="Times New Roman" panose="02020603050405020304" pitchFamily="18" charset="0"/>
              </a:rPr>
              <a:t> (1924)</a:t>
            </a:r>
            <a:endParaRPr lang="fr-BE" sz="2800" dirty="0">
              <a:effectLst/>
              <a:ea typeface="Times New Roman" panose="02020603050405020304" pitchFamily="18" charset="0"/>
            </a:endParaRPr>
          </a:p>
          <a:p>
            <a:pPr marL="0" indent="0">
              <a:buNone/>
            </a:pPr>
            <a:r>
              <a:rPr lang="fr-BE" dirty="0"/>
              <a:t>→ </a:t>
            </a:r>
            <a:r>
              <a:rPr lang="fr-FR" sz="2800" dirty="0">
                <a:effectLst/>
                <a:ea typeface="Times New Roman" panose="02020603050405020304" pitchFamily="18" charset="0"/>
              </a:rPr>
              <a:t>Camille </a:t>
            </a:r>
            <a:r>
              <a:rPr lang="fr-BE" sz="2800" dirty="0">
                <a:effectLst/>
                <a:ea typeface="Times New Roman" panose="02020603050405020304" pitchFamily="18" charset="0"/>
              </a:rPr>
              <a:t>MATHY, </a:t>
            </a:r>
            <a:r>
              <a:rPr lang="fr-BE" sz="2800" i="1" dirty="0">
                <a:effectLst/>
                <a:ea typeface="Times New Roman" panose="02020603050405020304" pitchFamily="18" charset="0"/>
              </a:rPr>
              <a:t>La trahison de Judas</a:t>
            </a:r>
            <a:r>
              <a:rPr lang="fr-BE" i="1" dirty="0">
                <a:ea typeface="Times New Roman" panose="02020603050405020304" pitchFamily="18" charset="0"/>
              </a:rPr>
              <a:t> </a:t>
            </a:r>
            <a:r>
              <a:rPr lang="fr-BE" dirty="0">
                <a:ea typeface="Times New Roman" panose="02020603050405020304" pitchFamily="18" charset="0"/>
              </a:rPr>
              <a:t>(</a:t>
            </a:r>
            <a:r>
              <a:rPr lang="fr-BE" sz="2800" dirty="0">
                <a:effectLst/>
                <a:ea typeface="Times New Roman" panose="02020603050405020304" pitchFamily="18" charset="0"/>
              </a:rPr>
              <a:t>1933)</a:t>
            </a:r>
          </a:p>
          <a:p>
            <a:endParaRPr lang="fr-BE" dirty="0"/>
          </a:p>
        </p:txBody>
      </p:sp>
    </p:spTree>
    <p:extLst>
      <p:ext uri="{BB962C8B-B14F-4D97-AF65-F5344CB8AC3E}">
        <p14:creationId xmlns:p14="http://schemas.microsoft.com/office/powerpoint/2010/main" val="37983495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2D596-A860-7CA2-5677-E1BD2647084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4C49A70-97E6-CA0E-0BD7-E4C07C720628}"/>
              </a:ext>
            </a:extLst>
          </p:cNvPr>
          <p:cNvSpPr>
            <a:spLocks noGrp="1"/>
          </p:cNvSpPr>
          <p:nvPr>
            <p:ph type="title"/>
          </p:nvPr>
        </p:nvSpPr>
        <p:spPr/>
        <p:txBody>
          <a:bodyPr/>
          <a:lstStyle/>
          <a:p>
            <a:pPr algn="ctr"/>
            <a:r>
              <a:rPr lang="fr-BE" dirty="0"/>
              <a:t> </a:t>
            </a:r>
            <a:r>
              <a:rPr lang="fr-BE" dirty="0">
                <a:latin typeface="+mn-lt"/>
              </a:rPr>
              <a:t>Judas et Marie de Magdala</a:t>
            </a:r>
          </a:p>
        </p:txBody>
      </p:sp>
      <p:sp>
        <p:nvSpPr>
          <p:cNvPr id="3" name="Espace réservé du contenu 2">
            <a:extLst>
              <a:ext uri="{FF2B5EF4-FFF2-40B4-BE49-F238E27FC236}">
                <a16:creationId xmlns:a16="http://schemas.microsoft.com/office/drawing/2014/main" id="{8D4215E4-7991-9AD5-8F8F-75244FABF2A4}"/>
              </a:ext>
            </a:extLst>
          </p:cNvPr>
          <p:cNvSpPr>
            <a:spLocks noGrp="1"/>
          </p:cNvSpPr>
          <p:nvPr>
            <p:ph idx="1"/>
          </p:nvPr>
        </p:nvSpPr>
        <p:spPr>
          <a:xfrm>
            <a:off x="838200" y="1483567"/>
            <a:ext cx="10515600" cy="5234474"/>
          </a:xfrm>
        </p:spPr>
        <p:txBody>
          <a:bodyPr>
            <a:normAutofit/>
          </a:bodyPr>
          <a:lstStyle/>
          <a:p>
            <a:endParaRPr lang="fr-BE" sz="3200" dirty="0">
              <a:latin typeface="+mj-lt"/>
            </a:endParaRPr>
          </a:p>
          <a:p>
            <a:r>
              <a:rPr lang="fr-BE" sz="3200" dirty="0"/>
              <a:t>Récupération de l’argent du parfum de l’onction</a:t>
            </a:r>
          </a:p>
          <a:p>
            <a:pPr marL="0" indent="0">
              <a:buNone/>
            </a:pPr>
            <a:endParaRPr lang="fr-BE" sz="3200" dirty="0"/>
          </a:p>
          <a:p>
            <a:r>
              <a:rPr lang="fr-BE" sz="3200" dirty="0"/>
              <a:t>Elimination d’un rival</a:t>
            </a:r>
          </a:p>
          <a:p>
            <a:pPr marL="0" indent="0">
              <a:buNone/>
            </a:pPr>
            <a:endParaRPr lang="fr-BE" sz="3200" dirty="0"/>
          </a:p>
          <a:p>
            <a:r>
              <a:rPr lang="fr-BE" sz="3200" b="1" dirty="0">
                <a:effectLst/>
                <a:ea typeface="Times New Roman" panose="02020603050405020304" pitchFamily="18" charset="0"/>
              </a:rPr>
              <a:t>Reprise du discours politique</a:t>
            </a:r>
          </a:p>
          <a:p>
            <a:pPr marL="0" indent="0">
              <a:buNone/>
            </a:pPr>
            <a:endParaRPr lang="fr-BE" sz="3200" dirty="0">
              <a:effectLst/>
              <a:ea typeface="Times New Roman" panose="02020603050405020304" pitchFamily="18" charset="0"/>
            </a:endParaRPr>
          </a:p>
          <a:p>
            <a:r>
              <a:rPr lang="fr-BE" sz="3200" dirty="0">
                <a:ea typeface="Times New Roman" panose="02020603050405020304" pitchFamily="18" charset="0"/>
              </a:rPr>
              <a:t>Bénéficier  du pardon christique</a:t>
            </a:r>
          </a:p>
        </p:txBody>
      </p:sp>
    </p:spTree>
    <p:extLst>
      <p:ext uri="{BB962C8B-B14F-4D97-AF65-F5344CB8AC3E}">
        <p14:creationId xmlns:p14="http://schemas.microsoft.com/office/powerpoint/2010/main" val="30760607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994C4-178B-2466-D556-7EFBE7AFF39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0680891-2C38-F709-ADF9-96EAE33090E1}"/>
              </a:ext>
            </a:extLst>
          </p:cNvPr>
          <p:cNvSpPr>
            <a:spLocks noGrp="1"/>
          </p:cNvSpPr>
          <p:nvPr>
            <p:ph type="title"/>
          </p:nvPr>
        </p:nvSpPr>
        <p:spPr/>
        <p:txBody>
          <a:bodyPr/>
          <a:lstStyle/>
          <a:p>
            <a:pPr algn="ctr"/>
            <a:r>
              <a:rPr lang="fr-BE" dirty="0">
                <a:latin typeface="+mn-lt"/>
              </a:rPr>
              <a:t> Reprise du discours politique</a:t>
            </a:r>
          </a:p>
        </p:txBody>
      </p:sp>
      <p:sp>
        <p:nvSpPr>
          <p:cNvPr id="3" name="Espace réservé du contenu 2">
            <a:extLst>
              <a:ext uri="{FF2B5EF4-FFF2-40B4-BE49-F238E27FC236}">
                <a16:creationId xmlns:a16="http://schemas.microsoft.com/office/drawing/2014/main" id="{B3DBDF0C-7367-F540-D841-ABA324B61DA2}"/>
              </a:ext>
            </a:extLst>
          </p:cNvPr>
          <p:cNvSpPr>
            <a:spLocks noGrp="1"/>
          </p:cNvSpPr>
          <p:nvPr>
            <p:ph idx="1"/>
          </p:nvPr>
        </p:nvSpPr>
        <p:spPr>
          <a:xfrm>
            <a:off x="838200" y="1157468"/>
            <a:ext cx="10515600" cy="5700532"/>
          </a:xfrm>
        </p:spPr>
        <p:txBody>
          <a:bodyPr>
            <a:normAutofit fontScale="92500" lnSpcReduction="10000"/>
          </a:bodyPr>
          <a:lstStyle/>
          <a:p>
            <a:endParaRPr lang="fr-BE" dirty="0"/>
          </a:p>
          <a:p>
            <a:r>
              <a:rPr lang="fr-BE" sz="2200" dirty="0">
                <a:effectLst/>
                <a:ea typeface="Times New Roman" panose="02020603050405020304" pitchFamily="18" charset="0"/>
              </a:rPr>
              <a:t>Marie-André Dupont, </a:t>
            </a:r>
            <a:r>
              <a:rPr lang="fr-BE" sz="2200" i="1" dirty="0">
                <a:effectLst/>
                <a:ea typeface="Times New Roman" panose="02020603050405020304" pitchFamily="18" charset="0"/>
              </a:rPr>
              <a:t>Judas, drame en vers</a:t>
            </a:r>
            <a:r>
              <a:rPr lang="fr-BE" sz="2200" dirty="0">
                <a:effectLst/>
                <a:ea typeface="Times New Roman" panose="02020603050405020304" pitchFamily="18" charset="0"/>
              </a:rPr>
              <a:t> (1899)</a:t>
            </a:r>
          </a:p>
          <a:p>
            <a:pPr marL="0" indent="0">
              <a:buNone/>
            </a:pPr>
            <a:r>
              <a:rPr lang="fr-BE" sz="2200" dirty="0"/>
              <a:t>→ </a:t>
            </a:r>
            <a:r>
              <a:rPr lang="fr-BE" sz="2200" dirty="0">
                <a:effectLst/>
                <a:ea typeface="Times New Roman" panose="02020603050405020304" pitchFamily="18" charset="0"/>
              </a:rPr>
              <a:t>niveau social permettant de payer Marie de Magdala</a:t>
            </a:r>
          </a:p>
          <a:p>
            <a:pPr marL="0" indent="0">
              <a:buNone/>
            </a:pPr>
            <a:endParaRPr lang="fr-BE" sz="2200" dirty="0">
              <a:effectLst/>
              <a:ea typeface="Times New Roman" panose="02020603050405020304" pitchFamily="18" charset="0"/>
            </a:endParaRPr>
          </a:p>
          <a:p>
            <a:r>
              <a:rPr lang="fr-BE" sz="2200" dirty="0">
                <a:effectLst/>
                <a:ea typeface="Times New Roman" panose="02020603050405020304" pitchFamily="18" charset="0"/>
              </a:rPr>
              <a:t>Auguste Lefranc, </a:t>
            </a:r>
            <a:r>
              <a:rPr lang="fr-BE" sz="2200" i="1" dirty="0">
                <a:effectLst/>
                <a:ea typeface="Times New Roman" panose="02020603050405020304" pitchFamily="18" charset="0"/>
              </a:rPr>
              <a:t>Marie de Magdala </a:t>
            </a:r>
            <a:r>
              <a:rPr lang="fr-BE" sz="2200" dirty="0">
                <a:effectLst/>
                <a:ea typeface="Times New Roman" panose="02020603050405020304" pitchFamily="18" charset="0"/>
              </a:rPr>
              <a:t>(1912)</a:t>
            </a:r>
          </a:p>
          <a:p>
            <a:pPr marL="0" indent="0">
              <a:buNone/>
            </a:pPr>
            <a:r>
              <a:rPr lang="fr-BE" sz="2200" dirty="0"/>
              <a:t>→ </a:t>
            </a:r>
            <a:r>
              <a:rPr lang="fr-BE" sz="2200" dirty="0">
                <a:effectLst/>
                <a:ea typeface="Times New Roman" panose="02020603050405020304" pitchFamily="18" charset="0"/>
              </a:rPr>
              <a:t>jalousie (impact ?)</a:t>
            </a:r>
          </a:p>
          <a:p>
            <a:pPr marL="0" indent="0">
              <a:buNone/>
            </a:pPr>
            <a:endParaRPr lang="fr-BE" sz="2200" dirty="0">
              <a:effectLst/>
              <a:ea typeface="Times New Roman" panose="02020603050405020304" pitchFamily="18" charset="0"/>
            </a:endParaRPr>
          </a:p>
          <a:p>
            <a:r>
              <a:rPr lang="fr-FR" sz="2200" dirty="0">
                <a:effectLst/>
                <a:ea typeface="Times New Roman" panose="02020603050405020304" pitchFamily="18" charset="0"/>
              </a:rPr>
              <a:t>Raymond-Léopold </a:t>
            </a:r>
            <a:r>
              <a:rPr lang="fr-BE" sz="2200" dirty="0" err="1">
                <a:effectLst/>
                <a:ea typeface="Times New Roman" panose="02020603050405020304" pitchFamily="18" charset="0"/>
              </a:rPr>
              <a:t>Bruckberger</a:t>
            </a:r>
            <a:r>
              <a:rPr lang="fr-BE" sz="2200" dirty="0">
                <a:effectLst/>
                <a:ea typeface="Times New Roman" panose="02020603050405020304" pitchFamily="18" charset="0"/>
              </a:rPr>
              <a:t>, </a:t>
            </a:r>
            <a:r>
              <a:rPr lang="fr-BE" sz="2200" i="1" dirty="0">
                <a:effectLst/>
                <a:ea typeface="Times New Roman" panose="02020603050405020304" pitchFamily="18" charset="0"/>
              </a:rPr>
              <a:t>Marie-Madeleine (1975)</a:t>
            </a:r>
          </a:p>
          <a:p>
            <a:pPr marL="0" indent="0">
              <a:buNone/>
            </a:pPr>
            <a:r>
              <a:rPr lang="fr-BE" sz="2200" dirty="0">
                <a:effectLst/>
                <a:ea typeface="Times New Roman" panose="02020603050405020304" pitchFamily="18" charset="0"/>
              </a:rPr>
              <a:t> </a:t>
            </a:r>
            <a:r>
              <a:rPr lang="fr-BE" sz="2200" dirty="0"/>
              <a:t>→ </a:t>
            </a:r>
            <a:r>
              <a:rPr lang="fr-BE" sz="2200" dirty="0">
                <a:effectLst/>
                <a:ea typeface="Times New Roman" panose="02020603050405020304" pitchFamily="18" charset="0"/>
              </a:rPr>
              <a:t>influence féminine inacceptable</a:t>
            </a:r>
          </a:p>
          <a:p>
            <a:pPr marL="0" indent="0">
              <a:buNone/>
            </a:pPr>
            <a:endParaRPr lang="fr-BE" sz="2200" dirty="0">
              <a:effectLst/>
              <a:ea typeface="Times New Roman" panose="02020603050405020304" pitchFamily="18" charset="0"/>
            </a:endParaRPr>
          </a:p>
          <a:p>
            <a:r>
              <a:rPr lang="fr-FR" sz="2200" dirty="0">
                <a:effectLst/>
                <a:ea typeface="Times New Roman" panose="02020603050405020304" pitchFamily="18" charset="0"/>
              </a:rPr>
              <a:t>Pierrette Brès, </a:t>
            </a:r>
            <a:r>
              <a:rPr lang="fr-FR" sz="2200" i="1" dirty="0">
                <a:effectLst/>
                <a:ea typeface="Times New Roman" panose="02020603050405020304" pitchFamily="18" charset="0"/>
              </a:rPr>
              <a:t>Marie de Magdala ou la vie révélée de Marie-Madeleine </a:t>
            </a:r>
            <a:r>
              <a:rPr lang="fr-FR" sz="2200" dirty="0">
                <a:effectLst/>
                <a:ea typeface="Times New Roman" panose="02020603050405020304" pitchFamily="18" charset="0"/>
              </a:rPr>
              <a:t>(1997)</a:t>
            </a:r>
            <a:endParaRPr lang="fr-FR" sz="2200" i="1" dirty="0">
              <a:effectLst/>
              <a:ea typeface="Times New Roman" panose="02020603050405020304" pitchFamily="18" charset="0"/>
            </a:endParaRPr>
          </a:p>
          <a:p>
            <a:pPr marL="0" indent="0">
              <a:buNone/>
            </a:pPr>
            <a:r>
              <a:rPr lang="fr-BE" sz="2200" dirty="0"/>
              <a:t>→</a:t>
            </a:r>
            <a:r>
              <a:rPr lang="fr-FR" sz="2200" i="1" dirty="0">
                <a:effectLst/>
                <a:ea typeface="Times New Roman" panose="02020603050405020304" pitchFamily="18" charset="0"/>
              </a:rPr>
              <a:t>  </a:t>
            </a:r>
            <a:r>
              <a:rPr lang="fr-FR" sz="2200" dirty="0">
                <a:effectLst/>
                <a:ea typeface="Times New Roman" panose="02020603050405020304" pitchFamily="18" charset="0"/>
              </a:rPr>
              <a:t>l’onction annonce la mort de Jésus, et donc l’impossibilité d’une révolution </a:t>
            </a:r>
          </a:p>
          <a:p>
            <a:pPr marL="0" indent="0">
              <a:buNone/>
            </a:pPr>
            <a:endParaRPr lang="fr-FR" sz="2200" dirty="0">
              <a:effectLst/>
              <a:ea typeface="Times New Roman" panose="02020603050405020304" pitchFamily="18" charset="0"/>
            </a:endParaRPr>
          </a:p>
          <a:p>
            <a:r>
              <a:rPr lang="fr-BE" sz="2200" dirty="0">
                <a:effectLst/>
                <a:ea typeface="Times New Roman" panose="02020603050405020304" pitchFamily="18" charset="0"/>
              </a:rPr>
              <a:t>Jean-Yves Leloup, </a:t>
            </a:r>
            <a:r>
              <a:rPr lang="fr-BE" sz="2200" i="1" dirty="0">
                <a:effectLst/>
                <a:ea typeface="Times New Roman" panose="02020603050405020304" pitchFamily="18" charset="0"/>
              </a:rPr>
              <a:t>Un homme trahi, le roman de Judas </a:t>
            </a:r>
            <a:r>
              <a:rPr lang="fr-BE" sz="2200" dirty="0">
                <a:effectLst/>
                <a:ea typeface="Times New Roman" panose="02020603050405020304" pitchFamily="18" charset="0"/>
              </a:rPr>
              <a:t>(2006)</a:t>
            </a:r>
          </a:p>
          <a:p>
            <a:pPr marL="0" indent="0">
              <a:buNone/>
            </a:pPr>
            <a:r>
              <a:rPr lang="fr-BE" sz="2200" dirty="0"/>
              <a:t>→</a:t>
            </a:r>
            <a:r>
              <a:rPr lang="fr-BE" sz="2200" dirty="0">
                <a:effectLst/>
                <a:ea typeface="Times New Roman" panose="02020603050405020304" pitchFamily="18" charset="0"/>
              </a:rPr>
              <a:t> l’onction démontre que Jésus n’est pas un libérateur</a:t>
            </a:r>
          </a:p>
          <a:p>
            <a:pPr marL="0" indent="0">
              <a:buNone/>
            </a:pPr>
            <a:endParaRPr lang="fr-BE"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300097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F5FF5-E369-6B01-2D82-1F2A813C80C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197FFEB-0690-327C-8270-C0A02E76BF03}"/>
              </a:ext>
            </a:extLst>
          </p:cNvPr>
          <p:cNvSpPr>
            <a:spLocks noGrp="1"/>
          </p:cNvSpPr>
          <p:nvPr>
            <p:ph type="title"/>
          </p:nvPr>
        </p:nvSpPr>
        <p:spPr/>
        <p:txBody>
          <a:bodyPr/>
          <a:lstStyle/>
          <a:p>
            <a:pPr algn="ctr"/>
            <a:r>
              <a:rPr lang="fr-BE" dirty="0"/>
              <a:t> </a:t>
            </a:r>
            <a:r>
              <a:rPr lang="fr-BE" dirty="0">
                <a:latin typeface="+mn-lt"/>
              </a:rPr>
              <a:t>Judas et Marie de Magdala</a:t>
            </a:r>
          </a:p>
        </p:txBody>
      </p:sp>
      <p:sp>
        <p:nvSpPr>
          <p:cNvPr id="3" name="Espace réservé du contenu 2">
            <a:extLst>
              <a:ext uri="{FF2B5EF4-FFF2-40B4-BE49-F238E27FC236}">
                <a16:creationId xmlns:a16="http://schemas.microsoft.com/office/drawing/2014/main" id="{34E85697-1B95-8B6D-B507-4712EEC73AB7}"/>
              </a:ext>
            </a:extLst>
          </p:cNvPr>
          <p:cNvSpPr>
            <a:spLocks noGrp="1"/>
          </p:cNvSpPr>
          <p:nvPr>
            <p:ph idx="1"/>
          </p:nvPr>
        </p:nvSpPr>
        <p:spPr>
          <a:xfrm>
            <a:off x="838200" y="1483567"/>
            <a:ext cx="10515600" cy="5234474"/>
          </a:xfrm>
        </p:spPr>
        <p:txBody>
          <a:bodyPr>
            <a:normAutofit/>
          </a:bodyPr>
          <a:lstStyle/>
          <a:p>
            <a:endParaRPr lang="fr-BE" sz="3200" dirty="0">
              <a:latin typeface="+mj-lt"/>
            </a:endParaRPr>
          </a:p>
          <a:p>
            <a:r>
              <a:rPr lang="fr-BE" sz="3200" dirty="0"/>
              <a:t>Récupération de l’argent du parfum de l’onction</a:t>
            </a:r>
          </a:p>
          <a:p>
            <a:pPr marL="0" indent="0">
              <a:buNone/>
            </a:pPr>
            <a:endParaRPr lang="fr-BE" sz="3200" dirty="0"/>
          </a:p>
          <a:p>
            <a:r>
              <a:rPr lang="fr-BE" sz="3200" dirty="0"/>
              <a:t>Elimination d’un rival</a:t>
            </a:r>
          </a:p>
          <a:p>
            <a:pPr marL="0" indent="0">
              <a:buNone/>
            </a:pPr>
            <a:endParaRPr lang="fr-BE" sz="3200" dirty="0"/>
          </a:p>
          <a:p>
            <a:r>
              <a:rPr lang="fr-BE" sz="3200" dirty="0">
                <a:effectLst/>
                <a:ea typeface="Times New Roman" panose="02020603050405020304" pitchFamily="18" charset="0"/>
              </a:rPr>
              <a:t>Reprise du discours politique</a:t>
            </a:r>
          </a:p>
          <a:p>
            <a:pPr marL="0" indent="0">
              <a:buNone/>
            </a:pPr>
            <a:endParaRPr lang="fr-BE" sz="3200" dirty="0">
              <a:effectLst/>
              <a:ea typeface="Times New Roman" panose="02020603050405020304" pitchFamily="18" charset="0"/>
            </a:endParaRPr>
          </a:p>
          <a:p>
            <a:r>
              <a:rPr lang="fr-BE" sz="3200" b="1" dirty="0">
                <a:ea typeface="Times New Roman" panose="02020603050405020304" pitchFamily="18" charset="0"/>
              </a:rPr>
              <a:t>Bénéficier du pardon christique</a:t>
            </a:r>
          </a:p>
        </p:txBody>
      </p:sp>
    </p:spTree>
    <p:extLst>
      <p:ext uri="{BB962C8B-B14F-4D97-AF65-F5344CB8AC3E}">
        <p14:creationId xmlns:p14="http://schemas.microsoft.com/office/powerpoint/2010/main" val="18638916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A35C18-5D94-2FC9-FF9F-916164B95E99}"/>
              </a:ext>
            </a:extLst>
          </p:cNvPr>
          <p:cNvSpPr>
            <a:spLocks noGrp="1"/>
          </p:cNvSpPr>
          <p:nvPr>
            <p:ph type="title"/>
          </p:nvPr>
        </p:nvSpPr>
        <p:spPr/>
        <p:txBody>
          <a:bodyPr/>
          <a:lstStyle/>
          <a:p>
            <a:pPr algn="ctr"/>
            <a:r>
              <a:rPr lang="fr-BE" dirty="0">
                <a:latin typeface="+mn-lt"/>
              </a:rPr>
              <a:t> Jacqueline </a:t>
            </a:r>
            <a:r>
              <a:rPr lang="fr-BE" dirty="0" err="1">
                <a:latin typeface="+mn-lt"/>
              </a:rPr>
              <a:t>Kelen</a:t>
            </a:r>
            <a:br>
              <a:rPr lang="fr-BE" dirty="0">
                <a:latin typeface="+mn-lt"/>
              </a:rPr>
            </a:br>
            <a:r>
              <a:rPr lang="fr-BE" i="1" dirty="0">
                <a:latin typeface="+mn-lt"/>
              </a:rPr>
              <a:t>Marie-Madeleine, un amour infini </a:t>
            </a:r>
            <a:r>
              <a:rPr lang="fr-BE" dirty="0">
                <a:latin typeface="+mn-lt"/>
              </a:rPr>
              <a:t>(1982)</a:t>
            </a:r>
          </a:p>
        </p:txBody>
      </p:sp>
      <p:sp>
        <p:nvSpPr>
          <p:cNvPr id="3" name="Espace réservé du contenu 2">
            <a:extLst>
              <a:ext uri="{FF2B5EF4-FFF2-40B4-BE49-F238E27FC236}">
                <a16:creationId xmlns:a16="http://schemas.microsoft.com/office/drawing/2014/main" id="{C09A508D-9348-BC79-44DE-CCF96C7A2616}"/>
              </a:ext>
            </a:extLst>
          </p:cNvPr>
          <p:cNvSpPr>
            <a:spLocks noGrp="1"/>
          </p:cNvSpPr>
          <p:nvPr>
            <p:ph idx="1"/>
          </p:nvPr>
        </p:nvSpPr>
        <p:spPr>
          <a:xfrm>
            <a:off x="838200" y="1483567"/>
            <a:ext cx="10515600" cy="5234474"/>
          </a:xfrm>
        </p:spPr>
        <p:txBody>
          <a:bodyPr>
            <a:normAutofit lnSpcReduction="10000"/>
          </a:bodyPr>
          <a:lstStyle/>
          <a:p>
            <a:endParaRPr lang="fr-BE" dirty="0"/>
          </a:p>
          <a:p>
            <a:pPr marL="0" indent="0" algn="just">
              <a:buNone/>
            </a:pPr>
            <a:r>
              <a:rPr lang="fr-BE" dirty="0">
                <a:effectLst/>
                <a:ea typeface="Times New Roman" panose="02020603050405020304" pitchFamily="18" charset="0"/>
              </a:rPr>
              <a:t>Quand je repense à son complot, j'ai quelque scrupule de l'avoir, par mon exemple, engagé sur une mauvaise voie.  Puisque son désir de trahison a coïncidé avec mon entrée dans la salle du festin.  Judas, plus que les autres, m'avait houspillée et chassée comme un chien.  Or Jésus m'a bénie, non seulement défendue mais louée par avance dans les siècles à venir </a:t>
            </a:r>
            <a:r>
              <a:rPr lang="fr-BE" dirty="0">
                <a:effectLst/>
                <a:ea typeface="Times New Roman" panose="02020603050405020304" pitchFamily="18" charset="0"/>
                <a:cs typeface="Times New Roman" panose="02020603050405020304" pitchFamily="18" charset="0"/>
                <a:sym typeface="Symbol" panose="05050102010706020507" pitchFamily="18" charset="2"/>
              </a:rPr>
              <a:t></a:t>
            </a:r>
            <a:r>
              <a:rPr lang="fr-BE" dirty="0">
                <a:effectLst/>
                <a:ea typeface="Times New Roman" panose="02020603050405020304" pitchFamily="18" charset="0"/>
              </a:rPr>
              <a:t> moi la pécheresse, femme souillée, femme immonde.  Alors, devant la miséricorde de Jésus, Judas eut peut-être l'idée de réaliser pour de bon la parabole de l'enfant ingrat, de la brebis perdue : il allait devenir vil, plus vil encore; non seulement le douzième de la bande, mais le dernier des derniers, des insignes, des galeux, des renégats.  Quel pardon il aurait alors!  Quel torrent d'amour sur sa tête, et quelle bénédiction, quand, revenant auprès de Jésus, il avouerait sa faute, sa traîtrise, son crime!…</a:t>
            </a:r>
            <a:endParaRPr lang="fr-BE" dirty="0"/>
          </a:p>
        </p:txBody>
      </p:sp>
    </p:spTree>
    <p:extLst>
      <p:ext uri="{BB962C8B-B14F-4D97-AF65-F5344CB8AC3E}">
        <p14:creationId xmlns:p14="http://schemas.microsoft.com/office/powerpoint/2010/main" val="26812175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C739E-C3D2-F045-7F9A-35EAF724A9D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8E6B99F-88C2-1D9B-251A-67F9274CD02F}"/>
              </a:ext>
            </a:extLst>
          </p:cNvPr>
          <p:cNvSpPr>
            <a:spLocks noGrp="1"/>
          </p:cNvSpPr>
          <p:nvPr>
            <p:ph type="title"/>
          </p:nvPr>
        </p:nvSpPr>
        <p:spPr/>
        <p:txBody>
          <a:bodyPr/>
          <a:lstStyle/>
          <a:p>
            <a:pPr algn="ctr"/>
            <a:r>
              <a:rPr lang="fr-BE" dirty="0">
                <a:latin typeface="+mn-lt"/>
              </a:rPr>
              <a:t> Judas et Marie de Magdala</a:t>
            </a:r>
          </a:p>
        </p:txBody>
      </p:sp>
      <p:sp>
        <p:nvSpPr>
          <p:cNvPr id="3" name="Espace réservé du contenu 2">
            <a:extLst>
              <a:ext uri="{FF2B5EF4-FFF2-40B4-BE49-F238E27FC236}">
                <a16:creationId xmlns:a16="http://schemas.microsoft.com/office/drawing/2014/main" id="{0628DF84-A0D1-B082-A162-A25D70892148}"/>
              </a:ext>
            </a:extLst>
          </p:cNvPr>
          <p:cNvSpPr>
            <a:spLocks noGrp="1"/>
          </p:cNvSpPr>
          <p:nvPr>
            <p:ph idx="1"/>
          </p:nvPr>
        </p:nvSpPr>
        <p:spPr>
          <a:xfrm>
            <a:off x="838200" y="1483567"/>
            <a:ext cx="10515600" cy="5234474"/>
          </a:xfrm>
        </p:spPr>
        <p:txBody>
          <a:bodyPr>
            <a:normAutofit/>
          </a:bodyPr>
          <a:lstStyle/>
          <a:p>
            <a:endParaRPr lang="fr-BE" sz="3200" dirty="0">
              <a:latin typeface="+mj-lt"/>
            </a:endParaRPr>
          </a:p>
          <a:p>
            <a:r>
              <a:rPr lang="fr-BE" sz="3200" dirty="0"/>
              <a:t>Récupération de l’argent du parfum de l’onction</a:t>
            </a:r>
          </a:p>
          <a:p>
            <a:pPr marL="0" indent="0">
              <a:buNone/>
            </a:pPr>
            <a:endParaRPr lang="fr-BE" sz="3200" dirty="0"/>
          </a:p>
          <a:p>
            <a:r>
              <a:rPr lang="fr-BE" sz="3200" dirty="0"/>
              <a:t>Elimination d’un rival</a:t>
            </a:r>
          </a:p>
          <a:p>
            <a:pPr marL="0" indent="0">
              <a:buNone/>
            </a:pPr>
            <a:endParaRPr lang="fr-BE" sz="3200" dirty="0"/>
          </a:p>
          <a:p>
            <a:r>
              <a:rPr lang="fr-BE" sz="3200" dirty="0">
                <a:effectLst/>
                <a:ea typeface="Times New Roman" panose="02020603050405020304" pitchFamily="18" charset="0"/>
              </a:rPr>
              <a:t>Reprise du discours politique</a:t>
            </a:r>
          </a:p>
          <a:p>
            <a:pPr marL="0" indent="0">
              <a:buNone/>
            </a:pPr>
            <a:endParaRPr lang="fr-BE" sz="3200" dirty="0">
              <a:effectLst/>
              <a:ea typeface="Times New Roman" panose="02020603050405020304" pitchFamily="18" charset="0"/>
            </a:endParaRPr>
          </a:p>
          <a:p>
            <a:r>
              <a:rPr lang="fr-BE" sz="3200" dirty="0">
                <a:ea typeface="Times New Roman" panose="02020603050405020304" pitchFamily="18" charset="0"/>
              </a:rPr>
              <a:t>Bénéficier  du pardon christique</a:t>
            </a:r>
          </a:p>
        </p:txBody>
      </p:sp>
    </p:spTree>
    <p:extLst>
      <p:ext uri="{BB962C8B-B14F-4D97-AF65-F5344CB8AC3E}">
        <p14:creationId xmlns:p14="http://schemas.microsoft.com/office/powerpoint/2010/main" val="17161463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CFAEC-AC41-0323-92D8-2AB320AED41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F8E35F6-D4B4-13E9-66EE-892479D89582}"/>
              </a:ext>
            </a:extLst>
          </p:cNvPr>
          <p:cNvSpPr>
            <a:spLocks noGrp="1"/>
          </p:cNvSpPr>
          <p:nvPr>
            <p:ph type="title"/>
          </p:nvPr>
        </p:nvSpPr>
        <p:spPr/>
        <p:txBody>
          <a:bodyPr/>
          <a:lstStyle/>
          <a:p>
            <a:pPr algn="ctr"/>
            <a:r>
              <a:rPr lang="fr-BE" dirty="0"/>
              <a:t>Mythe littéraire de Judas</a:t>
            </a:r>
          </a:p>
        </p:txBody>
      </p:sp>
      <p:sp>
        <p:nvSpPr>
          <p:cNvPr id="3" name="Espace réservé du contenu 2">
            <a:extLst>
              <a:ext uri="{FF2B5EF4-FFF2-40B4-BE49-F238E27FC236}">
                <a16:creationId xmlns:a16="http://schemas.microsoft.com/office/drawing/2014/main" id="{38E3740D-8280-30BC-2F8A-255175512302}"/>
              </a:ext>
            </a:extLst>
          </p:cNvPr>
          <p:cNvSpPr>
            <a:spLocks noGrp="1"/>
          </p:cNvSpPr>
          <p:nvPr>
            <p:ph idx="1"/>
          </p:nvPr>
        </p:nvSpPr>
        <p:spPr/>
        <p:txBody>
          <a:bodyPr/>
          <a:lstStyle/>
          <a:p>
            <a:r>
              <a:rPr lang="fr-BE" dirty="0"/>
              <a:t>Corpus ingérable (littérature franco-belge des XX</a:t>
            </a:r>
            <a:r>
              <a:rPr lang="fr-BE" baseline="30000" dirty="0"/>
              <a:t>e</a:t>
            </a:r>
            <a:r>
              <a:rPr lang="fr-BE" dirty="0"/>
              <a:t> et XXI</a:t>
            </a:r>
            <a:r>
              <a:rPr lang="fr-BE" baseline="30000" dirty="0"/>
              <a:t>e</a:t>
            </a:r>
            <a:r>
              <a:rPr lang="fr-BE" dirty="0"/>
              <a:t> siècles)</a:t>
            </a:r>
          </a:p>
          <a:p>
            <a:endParaRPr lang="fr-BE" dirty="0"/>
          </a:p>
          <a:p>
            <a:r>
              <a:rPr lang="fr-BE" dirty="0"/>
              <a:t>Fil rouge : les causes de la trahison ?</a:t>
            </a:r>
          </a:p>
          <a:p>
            <a:pPr marL="0" indent="0">
              <a:buNone/>
            </a:pPr>
            <a:r>
              <a:rPr lang="fr-BE" dirty="0"/>
              <a:t>→ Motivation politique</a:t>
            </a:r>
          </a:p>
          <a:p>
            <a:pPr marL="0" indent="0">
              <a:buNone/>
            </a:pPr>
            <a:r>
              <a:rPr lang="fr-BE" dirty="0"/>
              <a:t>→ Influence de Marie de Magdala</a:t>
            </a:r>
          </a:p>
          <a:p>
            <a:pPr marL="0" indent="0">
              <a:buNone/>
            </a:pPr>
            <a:r>
              <a:rPr lang="fr-BE" dirty="0"/>
              <a:t>→ </a:t>
            </a:r>
            <a:r>
              <a:rPr lang="fr-BE" b="1" dirty="0"/>
              <a:t>Obéissance à Jésus</a:t>
            </a:r>
          </a:p>
        </p:txBody>
      </p:sp>
    </p:spTree>
    <p:extLst>
      <p:ext uri="{BB962C8B-B14F-4D97-AF65-F5344CB8AC3E}">
        <p14:creationId xmlns:p14="http://schemas.microsoft.com/office/powerpoint/2010/main" val="3592814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10B4B6-6F47-FAA5-062B-F7D7B3F93994}"/>
              </a:ext>
            </a:extLst>
          </p:cNvPr>
          <p:cNvSpPr>
            <a:spLocks noGrp="1"/>
          </p:cNvSpPr>
          <p:nvPr>
            <p:ph type="title"/>
          </p:nvPr>
        </p:nvSpPr>
        <p:spPr/>
        <p:txBody>
          <a:bodyPr/>
          <a:lstStyle/>
          <a:p>
            <a:pPr algn="ctr"/>
            <a:r>
              <a:rPr lang="fr-BE" dirty="0">
                <a:latin typeface="+mn-lt"/>
              </a:rPr>
              <a:t>Obéissance à Jésus</a:t>
            </a:r>
          </a:p>
        </p:txBody>
      </p:sp>
      <p:sp>
        <p:nvSpPr>
          <p:cNvPr id="3" name="Espace réservé du contenu 2">
            <a:extLst>
              <a:ext uri="{FF2B5EF4-FFF2-40B4-BE49-F238E27FC236}">
                <a16:creationId xmlns:a16="http://schemas.microsoft.com/office/drawing/2014/main" id="{DBCC7D67-CD21-09B2-3DEE-CCC6901407B1}"/>
              </a:ext>
            </a:extLst>
          </p:cNvPr>
          <p:cNvSpPr>
            <a:spLocks noGrp="1"/>
          </p:cNvSpPr>
          <p:nvPr>
            <p:ph idx="1"/>
          </p:nvPr>
        </p:nvSpPr>
        <p:spPr/>
        <p:txBody>
          <a:bodyPr>
            <a:normAutofit fontScale="92500" lnSpcReduction="10000"/>
          </a:bodyPr>
          <a:lstStyle/>
          <a:p>
            <a:r>
              <a:rPr lang="fr-BE" dirty="0"/>
              <a:t>Bernard Lazare, </a:t>
            </a:r>
            <a:r>
              <a:rPr lang="fr-BE" i="1" dirty="0"/>
              <a:t>La gloire de Judas </a:t>
            </a:r>
            <a:r>
              <a:rPr lang="fr-BE" dirty="0"/>
              <a:t>(1892)</a:t>
            </a:r>
          </a:p>
          <a:p>
            <a:r>
              <a:rPr lang="fr-BE" dirty="0"/>
              <a:t>Nikos </a:t>
            </a:r>
            <a:r>
              <a:rPr lang="fr-BE" dirty="0" err="1"/>
              <a:t>Kazantzaki</a:t>
            </a:r>
            <a:r>
              <a:rPr lang="fr-BE" dirty="0"/>
              <a:t>, </a:t>
            </a:r>
            <a:r>
              <a:rPr lang="fr-BE" i="1" dirty="0"/>
              <a:t>La dernière tentation </a:t>
            </a:r>
            <a:r>
              <a:rPr lang="fr-BE" dirty="0"/>
              <a:t>(1954)</a:t>
            </a:r>
          </a:p>
          <a:p>
            <a:r>
              <a:rPr lang="fr-BE" dirty="0"/>
              <a:t>Roger Caillois, </a:t>
            </a:r>
            <a:r>
              <a:rPr lang="fr-BE" i="1" dirty="0"/>
              <a:t>Ponce Pilate </a:t>
            </a:r>
            <a:r>
              <a:rPr lang="fr-BE" dirty="0"/>
              <a:t>(1981)</a:t>
            </a:r>
          </a:p>
          <a:p>
            <a:r>
              <a:rPr lang="fr-BE" dirty="0"/>
              <a:t>Eliette </a:t>
            </a:r>
            <a:r>
              <a:rPr lang="fr-BE" dirty="0" err="1"/>
              <a:t>Abécassis</a:t>
            </a:r>
            <a:r>
              <a:rPr lang="fr-BE" dirty="0"/>
              <a:t>, </a:t>
            </a:r>
            <a:r>
              <a:rPr lang="fr-BE" i="1" dirty="0"/>
              <a:t>Qumran</a:t>
            </a:r>
            <a:r>
              <a:rPr lang="fr-BE" dirty="0"/>
              <a:t> (1997)</a:t>
            </a:r>
          </a:p>
          <a:p>
            <a:r>
              <a:rPr lang="fr-BE" dirty="0" err="1"/>
              <a:t>Eric</a:t>
            </a:r>
            <a:r>
              <a:rPr lang="fr-BE" dirty="0"/>
              <a:t>-Emmanuel Schmitt, </a:t>
            </a:r>
            <a:r>
              <a:rPr lang="fr-BE" i="1" dirty="0"/>
              <a:t>La nuit des oliviers</a:t>
            </a:r>
            <a:r>
              <a:rPr lang="fr-BE" dirty="0"/>
              <a:t> (2000)</a:t>
            </a:r>
          </a:p>
          <a:p>
            <a:r>
              <a:rPr lang="fr-BE" dirty="0"/>
              <a:t>Philippe Le Roy, </a:t>
            </a:r>
            <a:r>
              <a:rPr lang="fr-BE" i="1" dirty="0"/>
              <a:t>Le dernier testament</a:t>
            </a:r>
            <a:r>
              <a:rPr lang="fr-BE" dirty="0"/>
              <a:t> (2005)</a:t>
            </a:r>
          </a:p>
          <a:p>
            <a:r>
              <a:rPr lang="fr-BE" dirty="0"/>
              <a:t>Gérald </a:t>
            </a:r>
            <a:r>
              <a:rPr lang="fr-BE" dirty="0" err="1"/>
              <a:t>Messadié</a:t>
            </a:r>
            <a:r>
              <a:rPr lang="fr-BE" dirty="0"/>
              <a:t>, </a:t>
            </a:r>
            <a:r>
              <a:rPr lang="fr-BE" i="1" dirty="0"/>
              <a:t>Judas le Bien-Aimé </a:t>
            </a:r>
            <a:r>
              <a:rPr lang="fr-BE" dirty="0"/>
              <a:t>(2007)</a:t>
            </a:r>
          </a:p>
          <a:p>
            <a:pPr marL="0" indent="0">
              <a:buNone/>
            </a:pPr>
            <a:r>
              <a:rPr lang="fr-BE" dirty="0"/>
              <a:t>(en opposition au Judas réformateur déçu de </a:t>
            </a:r>
            <a:r>
              <a:rPr lang="fr-BE" i="1" dirty="0"/>
              <a:t>L’Homme qui devint Dieu</a:t>
            </a:r>
            <a:r>
              <a:rPr lang="fr-BE" dirty="0"/>
              <a:t> en 1988)</a:t>
            </a:r>
          </a:p>
          <a:p>
            <a:r>
              <a:rPr lang="fr-BE" dirty="0"/>
              <a:t>Kathleen </a:t>
            </a:r>
            <a:r>
              <a:rPr lang="fr-BE" dirty="0" err="1"/>
              <a:t>McGowan</a:t>
            </a:r>
            <a:r>
              <a:rPr lang="fr-BE" dirty="0"/>
              <a:t>, </a:t>
            </a:r>
            <a:r>
              <a:rPr lang="fr-BE" i="1" dirty="0"/>
              <a:t>Le livre de l’amour</a:t>
            </a:r>
            <a:r>
              <a:rPr lang="fr-BE" dirty="0"/>
              <a:t> (2008)</a:t>
            </a:r>
          </a:p>
        </p:txBody>
      </p:sp>
    </p:spTree>
    <p:extLst>
      <p:ext uri="{BB962C8B-B14F-4D97-AF65-F5344CB8AC3E}">
        <p14:creationId xmlns:p14="http://schemas.microsoft.com/office/powerpoint/2010/main" val="17498890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59F49-DB7B-2100-AC61-D88DD511A15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3610B6A-85C5-715B-A18B-E4E961B661AD}"/>
              </a:ext>
            </a:extLst>
          </p:cNvPr>
          <p:cNvSpPr>
            <a:spLocks noGrp="1"/>
          </p:cNvSpPr>
          <p:nvPr>
            <p:ph type="title"/>
          </p:nvPr>
        </p:nvSpPr>
        <p:spPr/>
        <p:txBody>
          <a:bodyPr/>
          <a:lstStyle/>
          <a:p>
            <a:pPr algn="ctr"/>
            <a:r>
              <a:rPr lang="fr-BE" dirty="0">
                <a:latin typeface="+mn-lt"/>
              </a:rPr>
              <a:t>Obéissance à Jésus</a:t>
            </a:r>
          </a:p>
        </p:txBody>
      </p:sp>
      <p:sp>
        <p:nvSpPr>
          <p:cNvPr id="3" name="Espace réservé du contenu 2">
            <a:extLst>
              <a:ext uri="{FF2B5EF4-FFF2-40B4-BE49-F238E27FC236}">
                <a16:creationId xmlns:a16="http://schemas.microsoft.com/office/drawing/2014/main" id="{6C1619F8-D72F-1D44-8F76-161C76EE2404}"/>
              </a:ext>
            </a:extLst>
          </p:cNvPr>
          <p:cNvSpPr>
            <a:spLocks noGrp="1"/>
          </p:cNvSpPr>
          <p:nvPr>
            <p:ph idx="1"/>
          </p:nvPr>
        </p:nvSpPr>
        <p:spPr/>
        <p:txBody>
          <a:bodyPr>
            <a:normAutofit fontScale="92500" lnSpcReduction="10000"/>
          </a:bodyPr>
          <a:lstStyle/>
          <a:p>
            <a:r>
              <a:rPr lang="fr-BE" dirty="0"/>
              <a:t>Bernard Lazare, </a:t>
            </a:r>
            <a:r>
              <a:rPr lang="fr-BE" i="1" dirty="0"/>
              <a:t>La gloire de Judas </a:t>
            </a:r>
            <a:r>
              <a:rPr lang="fr-BE" dirty="0"/>
              <a:t>(1892)</a:t>
            </a:r>
          </a:p>
          <a:p>
            <a:r>
              <a:rPr lang="fr-BE" b="1" dirty="0"/>
              <a:t>Nikos </a:t>
            </a:r>
            <a:r>
              <a:rPr lang="fr-BE" b="1" dirty="0" err="1"/>
              <a:t>Kazantzaki</a:t>
            </a:r>
            <a:r>
              <a:rPr lang="fr-BE" b="1" dirty="0"/>
              <a:t>, </a:t>
            </a:r>
            <a:r>
              <a:rPr lang="fr-BE" b="1" i="1" dirty="0"/>
              <a:t>La dernière tentation </a:t>
            </a:r>
            <a:r>
              <a:rPr lang="fr-BE" b="1" dirty="0"/>
              <a:t>(1954)</a:t>
            </a:r>
          </a:p>
          <a:p>
            <a:r>
              <a:rPr lang="fr-BE" dirty="0"/>
              <a:t>Roger Caillois, </a:t>
            </a:r>
            <a:r>
              <a:rPr lang="fr-BE" i="1" dirty="0"/>
              <a:t>Ponce Pilate </a:t>
            </a:r>
            <a:r>
              <a:rPr lang="fr-BE" dirty="0"/>
              <a:t>(1981)</a:t>
            </a:r>
          </a:p>
          <a:p>
            <a:r>
              <a:rPr lang="fr-BE" dirty="0"/>
              <a:t>Eliette </a:t>
            </a:r>
            <a:r>
              <a:rPr lang="fr-BE" dirty="0" err="1"/>
              <a:t>Abécassis</a:t>
            </a:r>
            <a:r>
              <a:rPr lang="fr-BE" dirty="0"/>
              <a:t>, </a:t>
            </a:r>
            <a:r>
              <a:rPr lang="fr-BE" i="1" dirty="0"/>
              <a:t>Qumran</a:t>
            </a:r>
            <a:r>
              <a:rPr lang="fr-BE" dirty="0"/>
              <a:t> (1997)</a:t>
            </a:r>
          </a:p>
          <a:p>
            <a:r>
              <a:rPr lang="fr-BE" dirty="0" err="1"/>
              <a:t>Eric</a:t>
            </a:r>
            <a:r>
              <a:rPr lang="fr-BE" dirty="0"/>
              <a:t>-Emmanuel Schmitt, </a:t>
            </a:r>
            <a:r>
              <a:rPr lang="fr-BE" i="1" dirty="0"/>
              <a:t>La nuit des oliviers</a:t>
            </a:r>
            <a:r>
              <a:rPr lang="fr-BE" dirty="0"/>
              <a:t> (2000)</a:t>
            </a:r>
          </a:p>
          <a:p>
            <a:r>
              <a:rPr lang="fr-BE" dirty="0"/>
              <a:t>Philippe Le Roy, Le dernier testament (2005)</a:t>
            </a:r>
          </a:p>
          <a:p>
            <a:r>
              <a:rPr lang="fr-BE" dirty="0"/>
              <a:t>Gérald </a:t>
            </a:r>
            <a:r>
              <a:rPr lang="fr-BE" dirty="0" err="1"/>
              <a:t>Messadié</a:t>
            </a:r>
            <a:r>
              <a:rPr lang="fr-BE" dirty="0"/>
              <a:t>, </a:t>
            </a:r>
            <a:r>
              <a:rPr lang="fr-BE" i="1" dirty="0"/>
              <a:t>Judas le Bien-Aimé </a:t>
            </a:r>
            <a:r>
              <a:rPr lang="fr-BE" dirty="0"/>
              <a:t>(2007)</a:t>
            </a:r>
          </a:p>
          <a:p>
            <a:pPr marL="0" indent="0">
              <a:buNone/>
            </a:pPr>
            <a:r>
              <a:rPr lang="fr-BE" dirty="0"/>
              <a:t>(en opposition au Judas réformateur déçu de </a:t>
            </a:r>
            <a:r>
              <a:rPr lang="fr-BE" i="1" dirty="0"/>
              <a:t>L’Homme qui devint Dieu</a:t>
            </a:r>
            <a:r>
              <a:rPr lang="fr-BE" dirty="0"/>
              <a:t> en 1988)</a:t>
            </a:r>
          </a:p>
          <a:p>
            <a:r>
              <a:rPr lang="fr-BE" dirty="0"/>
              <a:t>Kathleen </a:t>
            </a:r>
            <a:r>
              <a:rPr lang="fr-BE" dirty="0" err="1"/>
              <a:t>McGowan</a:t>
            </a:r>
            <a:r>
              <a:rPr lang="fr-BE" dirty="0"/>
              <a:t>, </a:t>
            </a:r>
            <a:r>
              <a:rPr lang="fr-BE" i="1" dirty="0"/>
              <a:t>Le livre de l’amour</a:t>
            </a:r>
            <a:r>
              <a:rPr lang="fr-BE" dirty="0"/>
              <a:t> (2008)</a:t>
            </a:r>
          </a:p>
        </p:txBody>
      </p:sp>
    </p:spTree>
    <p:extLst>
      <p:ext uri="{BB962C8B-B14F-4D97-AF65-F5344CB8AC3E}">
        <p14:creationId xmlns:p14="http://schemas.microsoft.com/office/powerpoint/2010/main" val="41226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Judas</a:t>
            </a:r>
          </a:p>
        </p:txBody>
      </p:sp>
      <p:sp>
        <p:nvSpPr>
          <p:cNvPr id="3" name="Espace réservé du contenu 2"/>
          <p:cNvSpPr>
            <a:spLocks noGrp="1"/>
          </p:cNvSpPr>
          <p:nvPr>
            <p:ph idx="1"/>
          </p:nvPr>
        </p:nvSpPr>
        <p:spPr/>
        <p:txBody>
          <a:bodyPr/>
          <a:lstStyle/>
          <a:p>
            <a:r>
              <a:rPr lang="fr-BE" dirty="0"/>
              <a:t>Nouveau Testament (évangile de Marc, 65 PCN)</a:t>
            </a:r>
          </a:p>
          <a:p>
            <a:endParaRPr lang="fr-BE" dirty="0"/>
          </a:p>
          <a:p>
            <a:r>
              <a:rPr lang="fr-BE" dirty="0"/>
              <a:t>Corpus immense (deux millénaires de littérature occidentale)</a:t>
            </a:r>
          </a:p>
          <a:p>
            <a:endParaRPr lang="fr-BE" dirty="0"/>
          </a:p>
          <a:p>
            <a:pPr marL="0" indent="0">
              <a:buNone/>
            </a:pPr>
            <a:endParaRPr lang="fr-BE" dirty="0"/>
          </a:p>
        </p:txBody>
      </p:sp>
    </p:spTree>
    <p:extLst>
      <p:ext uri="{BB962C8B-B14F-4D97-AF65-F5344CB8AC3E}">
        <p14:creationId xmlns:p14="http://schemas.microsoft.com/office/powerpoint/2010/main" val="36091312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i="1" dirty="0"/>
              <a:t>La dernière tentation </a:t>
            </a:r>
            <a:r>
              <a:rPr lang="fr-BE" dirty="0"/>
              <a:t>(1954) de Nikos </a:t>
            </a:r>
            <a:r>
              <a:rPr lang="fr-BE" dirty="0" err="1"/>
              <a:t>Kazantzaki</a:t>
            </a:r>
            <a:endParaRPr lang="fr-BE" i="1" dirty="0"/>
          </a:p>
        </p:txBody>
      </p:sp>
      <p:sp>
        <p:nvSpPr>
          <p:cNvPr id="3" name="Espace réservé du contenu 2"/>
          <p:cNvSpPr>
            <a:spLocks noGrp="1"/>
          </p:cNvSpPr>
          <p:nvPr>
            <p:ph idx="1"/>
          </p:nvPr>
        </p:nvSpPr>
        <p:spPr/>
        <p:txBody>
          <a:bodyPr>
            <a:normAutofit lnSpcReduction="10000"/>
          </a:bodyPr>
          <a:lstStyle/>
          <a:p>
            <a:r>
              <a:rPr lang="fr-BE" dirty="0"/>
              <a:t>Roman controversé</a:t>
            </a:r>
          </a:p>
          <a:p>
            <a:pPr marL="0" indent="0">
              <a:buNone/>
            </a:pPr>
            <a:r>
              <a:rPr lang="fr-BE" dirty="0"/>
              <a:t>→ Christ profondément humain, en proie au doute, refusant sa mission messianique</a:t>
            </a:r>
          </a:p>
          <a:p>
            <a:pPr marL="0" indent="0">
              <a:buNone/>
            </a:pPr>
            <a:r>
              <a:rPr lang="fr-BE" dirty="0"/>
              <a:t>→ menace d’excommunication de l’Eglise Orthodoxe </a:t>
            </a:r>
          </a:p>
          <a:p>
            <a:pPr marL="0" indent="0">
              <a:buNone/>
            </a:pPr>
            <a:endParaRPr lang="fr-BE" dirty="0"/>
          </a:p>
          <a:p>
            <a:r>
              <a:rPr lang="fr-BE" dirty="0"/>
              <a:t>Rôle fondamental et positif de Judas</a:t>
            </a:r>
          </a:p>
          <a:p>
            <a:pPr marL="0" indent="0">
              <a:buNone/>
            </a:pPr>
            <a:r>
              <a:rPr lang="fr-BE" dirty="0"/>
              <a:t>→ Livre Jésus aux Romains afin de permettre la Rédemption (apôtre préféré et choix délibéré de Judas, </a:t>
            </a:r>
            <a:r>
              <a:rPr lang="fr-BE" strike="sngStrike" dirty="0"/>
              <a:t>instrument aveugle de la Providence</a:t>
            </a:r>
            <a:r>
              <a:rPr lang="fr-BE" dirty="0"/>
              <a:t>)</a:t>
            </a:r>
          </a:p>
          <a:p>
            <a:pPr marL="0" indent="0">
              <a:buNone/>
            </a:pPr>
            <a:r>
              <a:rPr lang="fr-BE" dirty="0"/>
              <a:t>→ Convainc Jésus de remonter sur la croix</a:t>
            </a:r>
          </a:p>
        </p:txBody>
      </p:sp>
    </p:spTree>
    <p:extLst>
      <p:ext uri="{BB962C8B-B14F-4D97-AF65-F5344CB8AC3E}">
        <p14:creationId xmlns:p14="http://schemas.microsoft.com/office/powerpoint/2010/main" val="11900621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A8E165-7F98-D250-AB00-16CDF9CED31C}"/>
              </a:ext>
            </a:extLst>
          </p:cNvPr>
          <p:cNvSpPr>
            <a:spLocks noGrp="1"/>
          </p:cNvSpPr>
          <p:nvPr>
            <p:ph type="title"/>
          </p:nvPr>
        </p:nvSpPr>
        <p:spPr/>
        <p:txBody>
          <a:bodyPr/>
          <a:lstStyle/>
          <a:p>
            <a:pPr algn="ctr"/>
            <a:r>
              <a:rPr lang="fr-BE" i="1" dirty="0"/>
              <a:t>La dernière tentation </a:t>
            </a:r>
            <a:r>
              <a:rPr lang="fr-BE" dirty="0"/>
              <a:t>(1954) de Nikos </a:t>
            </a:r>
            <a:r>
              <a:rPr lang="fr-BE" dirty="0" err="1"/>
              <a:t>Kazantzaki</a:t>
            </a:r>
            <a:endParaRPr lang="fr-BE" dirty="0"/>
          </a:p>
        </p:txBody>
      </p:sp>
      <p:sp>
        <p:nvSpPr>
          <p:cNvPr id="3" name="Espace réservé du contenu 2">
            <a:extLst>
              <a:ext uri="{FF2B5EF4-FFF2-40B4-BE49-F238E27FC236}">
                <a16:creationId xmlns:a16="http://schemas.microsoft.com/office/drawing/2014/main" id="{B9FE7AC0-395B-D90C-0C99-4C6420544F3C}"/>
              </a:ext>
            </a:extLst>
          </p:cNvPr>
          <p:cNvSpPr>
            <a:spLocks noGrp="1"/>
          </p:cNvSpPr>
          <p:nvPr>
            <p:ph idx="1"/>
          </p:nvPr>
        </p:nvSpPr>
        <p:spPr/>
        <p:txBody>
          <a:bodyPr/>
          <a:lstStyle/>
          <a:p>
            <a:r>
              <a:rPr lang="fr-BE" dirty="0"/>
              <a:t>Dernière tentation : Satan trompe Jésus en croix</a:t>
            </a:r>
          </a:p>
          <a:p>
            <a:endParaRPr lang="fr-BE" dirty="0"/>
          </a:p>
          <a:p>
            <a:r>
              <a:rPr lang="fr-BE" dirty="0"/>
              <a:t>Jésus descend de la croix et vit une vie heureuse (mari et père)</a:t>
            </a:r>
          </a:p>
          <a:p>
            <a:endParaRPr lang="fr-BE" dirty="0"/>
          </a:p>
          <a:p>
            <a:r>
              <a:rPr lang="fr-BE" dirty="0"/>
              <a:t>Jésus, vieux, reçoit la visite de ses disciples, vieux, au moment de mourir</a:t>
            </a:r>
          </a:p>
          <a:p>
            <a:endParaRPr lang="fr-BE" dirty="0"/>
          </a:p>
          <a:p>
            <a:r>
              <a:rPr lang="fr-BE" dirty="0"/>
              <a:t>Judas, encore solide et vigoureux, invective Jésus</a:t>
            </a:r>
          </a:p>
        </p:txBody>
      </p:sp>
    </p:spTree>
    <p:extLst>
      <p:ext uri="{BB962C8B-B14F-4D97-AF65-F5344CB8AC3E}">
        <p14:creationId xmlns:p14="http://schemas.microsoft.com/office/powerpoint/2010/main" val="27442763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7B8A3F-D300-22A1-99FA-F1D6B515E108}"/>
              </a:ext>
            </a:extLst>
          </p:cNvPr>
          <p:cNvSpPr>
            <a:spLocks noGrp="1"/>
          </p:cNvSpPr>
          <p:nvPr>
            <p:ph type="title"/>
          </p:nvPr>
        </p:nvSpPr>
        <p:spPr/>
        <p:txBody>
          <a:bodyPr/>
          <a:lstStyle/>
          <a:p>
            <a:pPr algn="ctr"/>
            <a:r>
              <a:rPr lang="fr-BE" i="1" dirty="0"/>
              <a:t>La dernière tentation </a:t>
            </a:r>
            <a:r>
              <a:rPr lang="fr-BE" dirty="0"/>
              <a:t>(1954) de Nikos </a:t>
            </a:r>
            <a:r>
              <a:rPr lang="fr-BE" dirty="0" err="1"/>
              <a:t>Kazantzaki</a:t>
            </a:r>
            <a:endParaRPr lang="fr-BE" dirty="0"/>
          </a:p>
        </p:txBody>
      </p:sp>
      <p:sp>
        <p:nvSpPr>
          <p:cNvPr id="3" name="Espace réservé du contenu 2">
            <a:extLst>
              <a:ext uri="{FF2B5EF4-FFF2-40B4-BE49-F238E27FC236}">
                <a16:creationId xmlns:a16="http://schemas.microsoft.com/office/drawing/2014/main" id="{0224CD34-EE43-99FD-527A-DF8BE5D796B0}"/>
              </a:ext>
            </a:extLst>
          </p:cNvPr>
          <p:cNvSpPr>
            <a:spLocks noGrp="1"/>
          </p:cNvSpPr>
          <p:nvPr>
            <p:ph idx="1"/>
          </p:nvPr>
        </p:nvSpPr>
        <p:spPr/>
        <p:txBody>
          <a:bodyPr/>
          <a:lstStyle/>
          <a:p>
            <a:pPr marL="0" indent="0">
              <a:buNone/>
            </a:pPr>
            <a:r>
              <a:rPr lang="fr-BE" dirty="0"/>
              <a:t>Lâche! rugit-il à nouveau, déserteur! Ta place était sur la croix ; c’est le poste que le Dieu d’Israël t’avait assigné pour combattre ; mais la panique t’a pris et au moment où la mort s’est dressée devant toi, tu as pris tes jambes à ton cou.</a:t>
            </a:r>
          </a:p>
          <a:p>
            <a:pPr marL="0" indent="0">
              <a:buNone/>
            </a:pPr>
            <a:endParaRPr lang="fr-BE" dirty="0"/>
          </a:p>
          <a:p>
            <a:pPr marL="0" indent="0">
              <a:buNone/>
            </a:pPr>
            <a:r>
              <a:rPr lang="fr-BE" dirty="0"/>
              <a:t>Tu m’as brisé le cœur, fils du charpentier, rugit Judas, tu m’as brisé le cœur, comment veux-tu que je te montre plus de clémence ? […] Maudit soit le jour où tu es né, et le jour où je suis né, et celui où je t’ai rencontré, et où tu as rempli mon cœur d’espérance!</a:t>
            </a:r>
          </a:p>
          <a:p>
            <a:pPr marL="0" indent="0">
              <a:buNone/>
            </a:pPr>
            <a:endParaRPr lang="fr-BE" dirty="0"/>
          </a:p>
          <a:p>
            <a:pPr marL="0" indent="0">
              <a:buNone/>
            </a:pPr>
            <a:endParaRPr lang="fr-BE" dirty="0"/>
          </a:p>
        </p:txBody>
      </p:sp>
    </p:spTree>
    <p:extLst>
      <p:ext uri="{BB962C8B-B14F-4D97-AF65-F5344CB8AC3E}">
        <p14:creationId xmlns:p14="http://schemas.microsoft.com/office/powerpoint/2010/main" val="38788514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FA3290-AA13-A1E7-9753-E490CD76CCDE}"/>
              </a:ext>
            </a:extLst>
          </p:cNvPr>
          <p:cNvSpPr>
            <a:spLocks noGrp="1"/>
          </p:cNvSpPr>
          <p:nvPr>
            <p:ph type="title"/>
          </p:nvPr>
        </p:nvSpPr>
        <p:spPr/>
        <p:txBody>
          <a:bodyPr/>
          <a:lstStyle/>
          <a:p>
            <a:pPr algn="ctr"/>
            <a:r>
              <a:rPr lang="fr-BE" i="1" dirty="0"/>
              <a:t>La dernière tentation </a:t>
            </a:r>
            <a:r>
              <a:rPr lang="fr-BE" dirty="0"/>
              <a:t>(1954) de Nikos </a:t>
            </a:r>
            <a:r>
              <a:rPr lang="fr-BE" dirty="0" err="1"/>
              <a:t>Kazantzaki</a:t>
            </a:r>
            <a:endParaRPr lang="fr-BE" dirty="0"/>
          </a:p>
        </p:txBody>
      </p:sp>
      <p:sp>
        <p:nvSpPr>
          <p:cNvPr id="3" name="Espace réservé du contenu 2">
            <a:extLst>
              <a:ext uri="{FF2B5EF4-FFF2-40B4-BE49-F238E27FC236}">
                <a16:creationId xmlns:a16="http://schemas.microsoft.com/office/drawing/2014/main" id="{289A5C57-3E99-F358-10A9-B39CF03B9FA1}"/>
              </a:ext>
            </a:extLst>
          </p:cNvPr>
          <p:cNvSpPr>
            <a:spLocks noGrp="1"/>
          </p:cNvSpPr>
          <p:nvPr>
            <p:ph idx="1"/>
          </p:nvPr>
        </p:nvSpPr>
        <p:spPr/>
        <p:txBody>
          <a:bodyPr/>
          <a:lstStyle/>
          <a:p>
            <a:pPr marL="0" indent="0">
              <a:buNone/>
            </a:pPr>
            <a:r>
              <a:rPr lang="fr-BE" dirty="0"/>
              <a:t>Tu me tenais dans tes bras, tu t’en souviens, et tu me suppliais : « Trahis-moi, trahis-moi, pour que je sois crucifié, que je ressuscite et que nous sauvions le monde! »</a:t>
            </a:r>
          </a:p>
          <a:p>
            <a:pPr marL="0" indent="0">
              <a:buNone/>
            </a:pPr>
            <a:endParaRPr lang="fr-BE" dirty="0"/>
          </a:p>
          <a:p>
            <a:pPr marL="0" indent="0">
              <a:buNone/>
            </a:pPr>
            <a:r>
              <a:rPr lang="fr-BE" dirty="0"/>
              <a:t>« Je suis l’agneau de Dieu, bêlais-tu, et je vais me faire égorger pour sauver le monde… Judas mon frère, n’aie pas peur, la mort est la porte de l’immortalité ; c’est par cette porte qu’il faut que je passe, aide-moi! » Et je t’aimais tellement, j’avais une telle confiance en toi que j’ai dit oui et que je suis allé te trahir… Et toi… toi…  </a:t>
            </a:r>
          </a:p>
        </p:txBody>
      </p:sp>
    </p:spTree>
    <p:extLst>
      <p:ext uri="{BB962C8B-B14F-4D97-AF65-F5344CB8AC3E}">
        <p14:creationId xmlns:p14="http://schemas.microsoft.com/office/powerpoint/2010/main" val="15512056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A0541-027D-6F06-D680-05C7F3BC6D7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7D52D9E-EF31-C518-A5D6-A4FD53BB368A}"/>
              </a:ext>
            </a:extLst>
          </p:cNvPr>
          <p:cNvSpPr>
            <a:spLocks noGrp="1"/>
          </p:cNvSpPr>
          <p:nvPr>
            <p:ph type="title"/>
          </p:nvPr>
        </p:nvSpPr>
        <p:spPr/>
        <p:txBody>
          <a:bodyPr/>
          <a:lstStyle/>
          <a:p>
            <a:pPr algn="ctr"/>
            <a:r>
              <a:rPr lang="fr-BE" i="1" dirty="0"/>
              <a:t>La dernière tentation </a:t>
            </a:r>
            <a:r>
              <a:rPr lang="fr-BE" dirty="0"/>
              <a:t>(1954) de Nikos </a:t>
            </a:r>
            <a:r>
              <a:rPr lang="fr-BE" dirty="0" err="1"/>
              <a:t>Kazantzaki</a:t>
            </a:r>
            <a:endParaRPr lang="fr-BE" dirty="0"/>
          </a:p>
        </p:txBody>
      </p:sp>
      <p:sp>
        <p:nvSpPr>
          <p:cNvPr id="3" name="Espace réservé du contenu 2">
            <a:extLst>
              <a:ext uri="{FF2B5EF4-FFF2-40B4-BE49-F238E27FC236}">
                <a16:creationId xmlns:a16="http://schemas.microsoft.com/office/drawing/2014/main" id="{A6CC2A9C-0A18-E568-E2BC-FC9FF851414A}"/>
              </a:ext>
            </a:extLst>
          </p:cNvPr>
          <p:cNvSpPr>
            <a:spLocks noGrp="1"/>
          </p:cNvSpPr>
          <p:nvPr>
            <p:ph idx="1"/>
          </p:nvPr>
        </p:nvSpPr>
        <p:spPr/>
        <p:txBody>
          <a:bodyPr/>
          <a:lstStyle/>
          <a:p>
            <a:pPr marL="0" indent="0">
              <a:buNone/>
            </a:pPr>
            <a:r>
              <a:rPr lang="fr-BE" dirty="0"/>
              <a:t>-Jésus remonte sur la croix</a:t>
            </a:r>
          </a:p>
          <a:p>
            <a:pPr marL="0" indent="0">
              <a:buNone/>
            </a:pPr>
            <a:endParaRPr lang="fr-BE" dirty="0"/>
          </a:p>
          <a:p>
            <a:pPr marL="0" indent="0">
              <a:buNone/>
            </a:pPr>
            <a:r>
              <a:rPr lang="fr-BE" dirty="0"/>
              <a:t>-Judas et </a:t>
            </a:r>
            <a:r>
              <a:rPr lang="fr-BE"/>
              <a:t>Jésus sauvent </a:t>
            </a:r>
            <a:r>
              <a:rPr lang="fr-BE" dirty="0"/>
              <a:t>le monde</a:t>
            </a:r>
          </a:p>
        </p:txBody>
      </p:sp>
    </p:spTree>
    <p:extLst>
      <p:ext uri="{BB962C8B-B14F-4D97-AF65-F5344CB8AC3E}">
        <p14:creationId xmlns:p14="http://schemas.microsoft.com/office/powerpoint/2010/main" val="11048072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68425-A51B-7E93-035B-64984CD6016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79190C5-B106-CEF6-7D4C-DD5BF82F48B4}"/>
              </a:ext>
            </a:extLst>
          </p:cNvPr>
          <p:cNvSpPr>
            <a:spLocks noGrp="1"/>
          </p:cNvSpPr>
          <p:nvPr>
            <p:ph type="title"/>
          </p:nvPr>
        </p:nvSpPr>
        <p:spPr/>
        <p:txBody>
          <a:bodyPr/>
          <a:lstStyle/>
          <a:p>
            <a:pPr algn="ctr"/>
            <a:r>
              <a:rPr lang="fr-BE" i="1" dirty="0"/>
              <a:t>La dernière tentation </a:t>
            </a:r>
            <a:r>
              <a:rPr lang="fr-BE" dirty="0"/>
              <a:t>(1954) de Nikos </a:t>
            </a:r>
            <a:r>
              <a:rPr lang="fr-BE" dirty="0" err="1"/>
              <a:t>Kazantzaki</a:t>
            </a:r>
            <a:endParaRPr lang="fr-BE" dirty="0"/>
          </a:p>
        </p:txBody>
      </p:sp>
      <p:sp>
        <p:nvSpPr>
          <p:cNvPr id="3" name="Espace réservé du contenu 2">
            <a:extLst>
              <a:ext uri="{FF2B5EF4-FFF2-40B4-BE49-F238E27FC236}">
                <a16:creationId xmlns:a16="http://schemas.microsoft.com/office/drawing/2014/main" id="{9B479A64-CBA4-E00A-F3C3-2135BBF6E54B}"/>
              </a:ext>
            </a:extLst>
          </p:cNvPr>
          <p:cNvSpPr>
            <a:spLocks noGrp="1"/>
          </p:cNvSpPr>
          <p:nvPr>
            <p:ph idx="1"/>
          </p:nvPr>
        </p:nvSpPr>
        <p:spPr/>
        <p:txBody>
          <a:bodyPr/>
          <a:lstStyle/>
          <a:p>
            <a:pPr marL="0" indent="0">
              <a:buNone/>
            </a:pPr>
            <a:r>
              <a:rPr lang="fr-BE" dirty="0"/>
              <a:t>-Jésus remonte sur la croix</a:t>
            </a:r>
          </a:p>
          <a:p>
            <a:pPr marL="0" indent="0">
              <a:buNone/>
            </a:pPr>
            <a:endParaRPr lang="fr-BE" dirty="0"/>
          </a:p>
          <a:p>
            <a:pPr marL="0" indent="0">
              <a:buNone/>
            </a:pPr>
            <a:r>
              <a:rPr lang="fr-BE" dirty="0"/>
              <a:t>-Judas et Jésus sauvent le monde</a:t>
            </a:r>
          </a:p>
          <a:p>
            <a:pPr marL="0" indent="0">
              <a:buNone/>
            </a:pPr>
            <a:endParaRPr lang="fr-BE" dirty="0"/>
          </a:p>
          <a:p>
            <a:pPr marL="0" indent="0">
              <a:buNone/>
            </a:pPr>
            <a:r>
              <a:rPr lang="fr-BE" dirty="0"/>
              <a:t>→ Evangile de Judas ?</a:t>
            </a:r>
          </a:p>
        </p:txBody>
      </p:sp>
    </p:spTree>
    <p:extLst>
      <p:ext uri="{BB962C8B-B14F-4D97-AF65-F5344CB8AC3E}">
        <p14:creationId xmlns:p14="http://schemas.microsoft.com/office/powerpoint/2010/main" val="8194451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L’évangile de Judas</a:t>
            </a:r>
          </a:p>
        </p:txBody>
      </p:sp>
      <p:sp>
        <p:nvSpPr>
          <p:cNvPr id="3" name="Espace réservé du contenu 2"/>
          <p:cNvSpPr>
            <a:spLocks noGrp="1"/>
          </p:cNvSpPr>
          <p:nvPr>
            <p:ph idx="1"/>
          </p:nvPr>
        </p:nvSpPr>
        <p:spPr>
          <a:xfrm>
            <a:off x="838200" y="1397000"/>
            <a:ext cx="10515600" cy="4779963"/>
          </a:xfrm>
        </p:spPr>
        <p:txBody>
          <a:bodyPr>
            <a:normAutofit fontScale="70000" lnSpcReduction="20000"/>
          </a:bodyPr>
          <a:lstStyle/>
          <a:p>
            <a:r>
              <a:rPr lang="fr-BE" dirty="0"/>
              <a:t>Evangile apocryphe (II</a:t>
            </a:r>
            <a:r>
              <a:rPr lang="fr-BE" baseline="30000" dirty="0"/>
              <a:t>e</a:t>
            </a:r>
            <a:r>
              <a:rPr lang="fr-BE" dirty="0"/>
              <a:t> siècle), en copte traduit du grec, très bref</a:t>
            </a:r>
          </a:p>
          <a:p>
            <a:pPr marL="0" indent="0">
              <a:buNone/>
            </a:pPr>
            <a:r>
              <a:rPr lang="fr-BE" dirty="0"/>
              <a:t>→ Judas, disciple supérieur, reçoit un enseignement secret de Jésus</a:t>
            </a:r>
          </a:p>
          <a:p>
            <a:pPr marL="0" indent="0">
              <a:buNone/>
            </a:pPr>
            <a:r>
              <a:rPr lang="fr-BE" dirty="0"/>
              <a:t>→ Nécessité de détruire le corps matériel de Jésus pour libérer son âme et permettre le Salut</a:t>
            </a:r>
          </a:p>
          <a:p>
            <a:pPr marL="0" indent="0">
              <a:buNone/>
            </a:pPr>
            <a:endParaRPr lang="fr-BE" dirty="0"/>
          </a:p>
          <a:p>
            <a:r>
              <a:rPr lang="fr-BE" dirty="0"/>
              <a:t>Codex </a:t>
            </a:r>
            <a:r>
              <a:rPr lang="fr-BE" dirty="0" err="1"/>
              <a:t>Tchacos</a:t>
            </a:r>
            <a:r>
              <a:rPr lang="fr-BE" dirty="0"/>
              <a:t> (nom d’un acquéreur), fondation Martin Bodmer (Genève), III</a:t>
            </a:r>
            <a:r>
              <a:rPr lang="fr-BE" baseline="30000" dirty="0"/>
              <a:t>e</a:t>
            </a:r>
            <a:r>
              <a:rPr lang="fr-BE" dirty="0"/>
              <a:t> ou IV</a:t>
            </a:r>
            <a:r>
              <a:rPr lang="fr-BE" baseline="30000" dirty="0"/>
              <a:t>e</a:t>
            </a:r>
            <a:r>
              <a:rPr lang="fr-BE" dirty="0"/>
              <a:t> siècle</a:t>
            </a:r>
          </a:p>
          <a:p>
            <a:pPr marL="0" indent="0">
              <a:buNone/>
            </a:pPr>
            <a:r>
              <a:rPr lang="fr-BE" dirty="0"/>
              <a:t>→ Découvert en Egypte à la fin des années 1970</a:t>
            </a:r>
          </a:p>
          <a:p>
            <a:pPr marL="0" indent="0">
              <a:buNone/>
            </a:pPr>
            <a:r>
              <a:rPr lang="fr-BE" dirty="0"/>
              <a:t>→ Nombreuses pérégrinations, fortement endommagé</a:t>
            </a:r>
          </a:p>
          <a:p>
            <a:pPr marL="0" indent="0">
              <a:buNone/>
            </a:pPr>
            <a:r>
              <a:rPr lang="fr-BE" dirty="0"/>
              <a:t>→ Rachat par la National Geographic Society en 2001 (</a:t>
            </a:r>
            <a:r>
              <a:rPr lang="fr-BE" dirty="0" err="1"/>
              <a:t>Rodolph</a:t>
            </a:r>
            <a:r>
              <a:rPr lang="fr-BE" dirty="0"/>
              <a:t> </a:t>
            </a:r>
            <a:r>
              <a:rPr lang="fr-BE" dirty="0" err="1"/>
              <a:t>Kasser</a:t>
            </a:r>
            <a:r>
              <a:rPr lang="fr-BE" dirty="0"/>
              <a:t>)</a:t>
            </a:r>
          </a:p>
          <a:p>
            <a:pPr marL="0" indent="0">
              <a:buNone/>
            </a:pPr>
            <a:r>
              <a:rPr lang="fr-BE" dirty="0"/>
              <a:t>→ Publication en 2006</a:t>
            </a:r>
          </a:p>
          <a:p>
            <a:pPr marL="0" indent="0">
              <a:buNone/>
            </a:pPr>
            <a:endParaRPr lang="fr-BE" dirty="0"/>
          </a:p>
          <a:p>
            <a:r>
              <a:rPr lang="fr-BE" dirty="0"/>
              <a:t>Evangile connu avant 2006</a:t>
            </a:r>
          </a:p>
          <a:p>
            <a:pPr marL="0" indent="0">
              <a:buNone/>
            </a:pPr>
            <a:r>
              <a:rPr lang="fr-BE" dirty="0"/>
              <a:t>→ Réfutations de Pères de l’Eglise</a:t>
            </a:r>
          </a:p>
          <a:p>
            <a:pPr marL="0" indent="0">
              <a:buNone/>
            </a:pPr>
            <a:r>
              <a:rPr lang="fr-BE" dirty="0"/>
              <a:t>→ Regain d’intérêt pour l’évangile de Judas au XIX</a:t>
            </a:r>
            <a:r>
              <a:rPr lang="fr-BE" baseline="30000" dirty="0"/>
              <a:t>e</a:t>
            </a:r>
            <a:r>
              <a:rPr lang="fr-BE" dirty="0"/>
              <a:t> siècle</a:t>
            </a:r>
          </a:p>
        </p:txBody>
      </p:sp>
    </p:spTree>
    <p:extLst>
      <p:ext uri="{BB962C8B-B14F-4D97-AF65-F5344CB8AC3E}">
        <p14:creationId xmlns:p14="http://schemas.microsoft.com/office/powerpoint/2010/main" val="2553559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FE7C1F-6252-256D-3E05-F020DB74BFB2}"/>
              </a:ext>
            </a:extLst>
          </p:cNvPr>
          <p:cNvSpPr>
            <a:spLocks noGrp="1"/>
          </p:cNvSpPr>
          <p:nvPr>
            <p:ph type="title"/>
          </p:nvPr>
        </p:nvSpPr>
        <p:spPr/>
        <p:txBody>
          <a:bodyPr/>
          <a:lstStyle/>
          <a:p>
            <a:pPr algn="ctr"/>
            <a:r>
              <a:rPr lang="fr-BE" dirty="0"/>
              <a:t>Relectures fictionnelles de la trahison</a:t>
            </a:r>
          </a:p>
        </p:txBody>
      </p:sp>
      <p:sp>
        <p:nvSpPr>
          <p:cNvPr id="3" name="Espace réservé du contenu 2">
            <a:extLst>
              <a:ext uri="{FF2B5EF4-FFF2-40B4-BE49-F238E27FC236}">
                <a16:creationId xmlns:a16="http://schemas.microsoft.com/office/drawing/2014/main" id="{017516F0-502E-D13E-51C0-81287B1A5E95}"/>
              </a:ext>
            </a:extLst>
          </p:cNvPr>
          <p:cNvSpPr>
            <a:spLocks noGrp="1"/>
          </p:cNvSpPr>
          <p:nvPr>
            <p:ph idx="1"/>
          </p:nvPr>
        </p:nvSpPr>
        <p:spPr/>
        <p:txBody>
          <a:bodyPr/>
          <a:lstStyle/>
          <a:p>
            <a:r>
              <a:rPr lang="fr-BE" dirty="0"/>
              <a:t>Un patriote animé de bonnes intentions</a:t>
            </a:r>
          </a:p>
          <a:p>
            <a:endParaRPr lang="fr-BE" dirty="0"/>
          </a:p>
          <a:p>
            <a:r>
              <a:rPr lang="fr-BE" dirty="0"/>
              <a:t>Un amoureux éconduit</a:t>
            </a:r>
          </a:p>
          <a:p>
            <a:endParaRPr lang="fr-BE" dirty="0"/>
          </a:p>
          <a:p>
            <a:r>
              <a:rPr lang="fr-BE" dirty="0"/>
              <a:t>Le disciple préféré</a:t>
            </a:r>
          </a:p>
          <a:p>
            <a:endParaRPr lang="fr-BE" dirty="0"/>
          </a:p>
          <a:p>
            <a:pPr marL="0" indent="0">
              <a:buNone/>
            </a:pPr>
            <a:endParaRPr lang="fr-BE" dirty="0"/>
          </a:p>
        </p:txBody>
      </p:sp>
    </p:spTree>
    <p:extLst>
      <p:ext uri="{BB962C8B-B14F-4D97-AF65-F5344CB8AC3E}">
        <p14:creationId xmlns:p14="http://schemas.microsoft.com/office/powerpoint/2010/main" val="4874303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0984B-45EF-CE99-C231-0333A4D2D64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73C3A1A-9AE1-4138-8E46-DE8B2B9B20B8}"/>
              </a:ext>
            </a:extLst>
          </p:cNvPr>
          <p:cNvSpPr>
            <a:spLocks noGrp="1"/>
          </p:cNvSpPr>
          <p:nvPr>
            <p:ph type="ctrTitle"/>
          </p:nvPr>
        </p:nvSpPr>
        <p:spPr/>
        <p:txBody>
          <a:bodyPr>
            <a:normAutofit/>
          </a:bodyPr>
          <a:lstStyle/>
          <a:p>
            <a:r>
              <a:rPr lang="fr-BE" sz="4400" dirty="0"/>
              <a:t>Relectures de la trahison de Judas dans la littérature contemporaine</a:t>
            </a:r>
            <a:br>
              <a:rPr lang="fr-BE" dirty="0"/>
            </a:br>
            <a:endParaRPr lang="fr-BE" dirty="0"/>
          </a:p>
        </p:txBody>
      </p:sp>
      <p:sp>
        <p:nvSpPr>
          <p:cNvPr id="3" name="Sous-titre 2">
            <a:extLst>
              <a:ext uri="{FF2B5EF4-FFF2-40B4-BE49-F238E27FC236}">
                <a16:creationId xmlns:a16="http://schemas.microsoft.com/office/drawing/2014/main" id="{C37A5165-1443-C0A1-39D9-3EA59B65A911}"/>
              </a:ext>
            </a:extLst>
          </p:cNvPr>
          <p:cNvSpPr>
            <a:spLocks noGrp="1"/>
          </p:cNvSpPr>
          <p:nvPr>
            <p:ph type="subTitle" idx="1"/>
          </p:nvPr>
        </p:nvSpPr>
        <p:spPr/>
        <p:txBody>
          <a:bodyPr>
            <a:normAutofit/>
          </a:bodyPr>
          <a:lstStyle/>
          <a:p>
            <a:pPr algn="r"/>
            <a:r>
              <a:rPr lang="fr-BE" dirty="0"/>
              <a:t>Katherine Rondou</a:t>
            </a:r>
          </a:p>
          <a:p>
            <a:pPr algn="r"/>
            <a:r>
              <a:rPr lang="fr-BE" dirty="0"/>
              <a:t>Université de Mons</a:t>
            </a:r>
          </a:p>
          <a:p>
            <a:pPr algn="r"/>
            <a:r>
              <a:rPr lang="fr-BE" dirty="0"/>
              <a:t>Université de Malaga</a:t>
            </a:r>
          </a:p>
          <a:p>
            <a:pPr algn="r"/>
            <a:endParaRPr lang="fr-BE" dirty="0"/>
          </a:p>
        </p:txBody>
      </p:sp>
    </p:spTree>
    <p:extLst>
      <p:ext uri="{BB962C8B-B14F-4D97-AF65-F5344CB8AC3E}">
        <p14:creationId xmlns:p14="http://schemas.microsoft.com/office/powerpoint/2010/main" val="4069323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a:t>Nouveau Testament</a:t>
            </a:r>
          </a:p>
        </p:txBody>
      </p:sp>
      <p:sp>
        <p:nvSpPr>
          <p:cNvPr id="3" name="Espace réservé du contenu 2"/>
          <p:cNvSpPr>
            <a:spLocks noGrp="1"/>
          </p:cNvSpPr>
          <p:nvPr>
            <p:ph idx="1"/>
          </p:nvPr>
        </p:nvSpPr>
        <p:spPr/>
        <p:txBody>
          <a:bodyPr>
            <a:normAutofit/>
          </a:bodyPr>
          <a:lstStyle/>
          <a:p>
            <a:r>
              <a:rPr lang="fr-BE" dirty="0"/>
              <a:t>Evangiles</a:t>
            </a:r>
          </a:p>
          <a:p>
            <a:pPr marL="0" indent="0">
              <a:buNone/>
            </a:pPr>
            <a:r>
              <a:rPr lang="fr-BE" dirty="0"/>
              <a:t>-Institution des Douze</a:t>
            </a:r>
          </a:p>
          <a:p>
            <a:pPr marL="0" indent="0">
              <a:buNone/>
            </a:pPr>
            <a:r>
              <a:rPr lang="fr-BE" dirty="0"/>
              <a:t>-Onction de Béthanie</a:t>
            </a:r>
          </a:p>
          <a:p>
            <a:pPr marL="0" indent="0">
              <a:buNone/>
            </a:pPr>
            <a:r>
              <a:rPr lang="fr-BE" dirty="0"/>
              <a:t>-La trahison</a:t>
            </a:r>
          </a:p>
          <a:p>
            <a:pPr marL="0" indent="0">
              <a:buNone/>
            </a:pPr>
            <a:r>
              <a:rPr lang="fr-BE" dirty="0"/>
              <a:t>-Suicide par pendaison</a:t>
            </a:r>
          </a:p>
          <a:p>
            <a:pPr marL="0" indent="0">
              <a:buNone/>
            </a:pPr>
            <a:endParaRPr lang="fr-BE" dirty="0"/>
          </a:p>
          <a:p>
            <a:r>
              <a:rPr lang="fr-BE" dirty="0"/>
              <a:t>Actes des apôtres</a:t>
            </a:r>
          </a:p>
          <a:p>
            <a:pPr marL="0" indent="0">
              <a:buNone/>
            </a:pPr>
            <a:r>
              <a:rPr lang="fr-BE" dirty="0"/>
              <a:t>-Chute mortelle</a:t>
            </a:r>
          </a:p>
        </p:txBody>
      </p:sp>
    </p:spTree>
    <p:extLst>
      <p:ext uri="{BB962C8B-B14F-4D97-AF65-F5344CB8AC3E}">
        <p14:creationId xmlns:p14="http://schemas.microsoft.com/office/powerpoint/2010/main" val="3404187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A1CD2-3A6F-F296-0612-056AAEAEA7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5AD0931-98A0-8BCB-21F4-28248DCC8A1F}"/>
              </a:ext>
            </a:extLst>
          </p:cNvPr>
          <p:cNvSpPr>
            <a:spLocks noGrp="1"/>
          </p:cNvSpPr>
          <p:nvPr>
            <p:ph type="title"/>
          </p:nvPr>
        </p:nvSpPr>
        <p:spPr/>
        <p:txBody>
          <a:bodyPr/>
          <a:lstStyle/>
          <a:p>
            <a:pPr algn="ctr"/>
            <a:r>
              <a:rPr lang="fr-BE" dirty="0"/>
              <a:t>Nouveau Testament</a:t>
            </a:r>
          </a:p>
        </p:txBody>
      </p:sp>
      <p:sp>
        <p:nvSpPr>
          <p:cNvPr id="3" name="Espace réservé du contenu 2">
            <a:extLst>
              <a:ext uri="{FF2B5EF4-FFF2-40B4-BE49-F238E27FC236}">
                <a16:creationId xmlns:a16="http://schemas.microsoft.com/office/drawing/2014/main" id="{754D6E33-BD0A-DE51-489B-602E14E929C1}"/>
              </a:ext>
            </a:extLst>
          </p:cNvPr>
          <p:cNvSpPr>
            <a:spLocks noGrp="1"/>
          </p:cNvSpPr>
          <p:nvPr>
            <p:ph idx="1"/>
          </p:nvPr>
        </p:nvSpPr>
        <p:spPr/>
        <p:txBody>
          <a:bodyPr>
            <a:normAutofit/>
          </a:bodyPr>
          <a:lstStyle/>
          <a:p>
            <a:r>
              <a:rPr lang="fr-BE" dirty="0"/>
              <a:t>Evangiles</a:t>
            </a:r>
          </a:p>
          <a:p>
            <a:pPr marL="0" indent="0">
              <a:buNone/>
            </a:pPr>
            <a:r>
              <a:rPr lang="fr-BE" dirty="0"/>
              <a:t>-</a:t>
            </a:r>
            <a:r>
              <a:rPr lang="fr-BE" b="1" dirty="0"/>
              <a:t>Institution des Douze : </a:t>
            </a:r>
            <a:r>
              <a:rPr lang="fr-BE" b="1" dirty="0" err="1"/>
              <a:t>Iscarioth</a:t>
            </a:r>
            <a:r>
              <a:rPr lang="fr-BE" b="1" dirty="0"/>
              <a:t> et fils de Simon</a:t>
            </a:r>
          </a:p>
          <a:p>
            <a:pPr marL="0" indent="0">
              <a:buNone/>
            </a:pPr>
            <a:r>
              <a:rPr lang="fr-BE" dirty="0"/>
              <a:t>-Onction de Béthanie</a:t>
            </a:r>
          </a:p>
          <a:p>
            <a:pPr marL="0" indent="0">
              <a:buNone/>
            </a:pPr>
            <a:r>
              <a:rPr lang="fr-BE" dirty="0"/>
              <a:t>-La trahison</a:t>
            </a:r>
          </a:p>
          <a:p>
            <a:pPr marL="0" indent="0">
              <a:buNone/>
            </a:pPr>
            <a:r>
              <a:rPr lang="fr-BE" dirty="0"/>
              <a:t>-Suicide par pendaison</a:t>
            </a:r>
          </a:p>
          <a:p>
            <a:pPr marL="0" indent="0">
              <a:buNone/>
            </a:pPr>
            <a:endParaRPr lang="fr-BE" dirty="0"/>
          </a:p>
          <a:p>
            <a:r>
              <a:rPr lang="fr-BE" dirty="0"/>
              <a:t>Actes des apôtres</a:t>
            </a:r>
          </a:p>
          <a:p>
            <a:pPr marL="0" indent="0">
              <a:buNone/>
            </a:pPr>
            <a:r>
              <a:rPr lang="fr-BE" dirty="0"/>
              <a:t>-Chute mortelle</a:t>
            </a:r>
          </a:p>
        </p:txBody>
      </p:sp>
    </p:spTree>
    <p:extLst>
      <p:ext uri="{BB962C8B-B14F-4D97-AF65-F5344CB8AC3E}">
        <p14:creationId xmlns:p14="http://schemas.microsoft.com/office/powerpoint/2010/main" val="2311676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err="1"/>
              <a:t>Iscarioth</a:t>
            </a:r>
            <a:endParaRPr lang="fr-BE" dirty="0"/>
          </a:p>
        </p:txBody>
      </p:sp>
      <p:sp>
        <p:nvSpPr>
          <p:cNvPr id="3" name="Espace réservé du contenu 2"/>
          <p:cNvSpPr>
            <a:spLocks noGrp="1"/>
          </p:cNvSpPr>
          <p:nvPr>
            <p:ph idx="1"/>
          </p:nvPr>
        </p:nvSpPr>
        <p:spPr/>
        <p:txBody>
          <a:bodyPr/>
          <a:lstStyle/>
          <a:p>
            <a:r>
              <a:rPr lang="fr-BE" dirty="0"/>
              <a:t>Originaire de </a:t>
            </a:r>
            <a:r>
              <a:rPr lang="fr-BE" dirty="0" err="1"/>
              <a:t>Kériot</a:t>
            </a:r>
            <a:r>
              <a:rPr lang="fr-BE" dirty="0"/>
              <a:t> (ville de Judée)</a:t>
            </a:r>
          </a:p>
          <a:p>
            <a:pPr marL="0" indent="0">
              <a:buNone/>
            </a:pPr>
            <a:r>
              <a:rPr lang="fr-BE" dirty="0"/>
              <a:t>→ Judéen </a:t>
            </a:r>
            <a:r>
              <a:rPr lang="fr-BE" i="1" dirty="0"/>
              <a:t>versus</a:t>
            </a:r>
            <a:r>
              <a:rPr lang="fr-BE" dirty="0"/>
              <a:t> Galiléens</a:t>
            </a:r>
          </a:p>
          <a:p>
            <a:pPr marL="0" indent="0">
              <a:buNone/>
            </a:pPr>
            <a:endParaRPr lang="fr-BE" dirty="0"/>
          </a:p>
          <a:p>
            <a:r>
              <a:rPr lang="fr-BE" dirty="0"/>
              <a:t>Forme sémitisée du latin </a:t>
            </a:r>
            <a:r>
              <a:rPr lang="fr-BE" i="1" dirty="0" err="1"/>
              <a:t>sicarius</a:t>
            </a:r>
            <a:r>
              <a:rPr lang="fr-BE" dirty="0"/>
              <a:t>, le sicaire, le porteur de dague</a:t>
            </a:r>
          </a:p>
          <a:p>
            <a:pPr marL="0" indent="0">
              <a:buNone/>
            </a:pPr>
            <a:r>
              <a:rPr lang="fr-BE" dirty="0"/>
              <a:t>→ Judas est un zélote, comme « Simon le Zélé », cité juste avant lui</a:t>
            </a:r>
          </a:p>
        </p:txBody>
      </p:sp>
    </p:spTree>
    <p:extLst>
      <p:ext uri="{BB962C8B-B14F-4D97-AF65-F5344CB8AC3E}">
        <p14:creationId xmlns:p14="http://schemas.microsoft.com/office/powerpoint/2010/main" val="1455062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BF079-852F-CF8C-EA30-A8F15C29AC3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8D6A833-D7F0-110C-6A29-5A5FE60209FE}"/>
              </a:ext>
            </a:extLst>
          </p:cNvPr>
          <p:cNvSpPr>
            <a:spLocks noGrp="1"/>
          </p:cNvSpPr>
          <p:nvPr>
            <p:ph type="title"/>
          </p:nvPr>
        </p:nvSpPr>
        <p:spPr/>
        <p:txBody>
          <a:bodyPr/>
          <a:lstStyle/>
          <a:p>
            <a:pPr algn="ctr"/>
            <a:r>
              <a:rPr lang="fr-BE" dirty="0"/>
              <a:t>Nouveau Testament</a:t>
            </a:r>
          </a:p>
        </p:txBody>
      </p:sp>
      <p:sp>
        <p:nvSpPr>
          <p:cNvPr id="3" name="Espace réservé du contenu 2">
            <a:extLst>
              <a:ext uri="{FF2B5EF4-FFF2-40B4-BE49-F238E27FC236}">
                <a16:creationId xmlns:a16="http://schemas.microsoft.com/office/drawing/2014/main" id="{04A6336C-7081-7F21-A062-14FE8A5F028E}"/>
              </a:ext>
            </a:extLst>
          </p:cNvPr>
          <p:cNvSpPr>
            <a:spLocks noGrp="1"/>
          </p:cNvSpPr>
          <p:nvPr>
            <p:ph idx="1"/>
          </p:nvPr>
        </p:nvSpPr>
        <p:spPr/>
        <p:txBody>
          <a:bodyPr>
            <a:normAutofit/>
          </a:bodyPr>
          <a:lstStyle/>
          <a:p>
            <a:r>
              <a:rPr lang="fr-BE" dirty="0"/>
              <a:t>Evangiles</a:t>
            </a:r>
          </a:p>
          <a:p>
            <a:pPr marL="0" indent="0">
              <a:buNone/>
            </a:pPr>
            <a:r>
              <a:rPr lang="fr-BE" dirty="0"/>
              <a:t>-Institution des Douze</a:t>
            </a:r>
          </a:p>
          <a:p>
            <a:pPr marL="0" indent="0">
              <a:buNone/>
            </a:pPr>
            <a:r>
              <a:rPr lang="fr-BE" dirty="0"/>
              <a:t>-Onction de Béthanie : </a:t>
            </a:r>
            <a:r>
              <a:rPr lang="fr-BE" b="1" dirty="0"/>
              <a:t>trésorier et voleur</a:t>
            </a:r>
          </a:p>
          <a:p>
            <a:pPr marL="0" indent="0">
              <a:buNone/>
            </a:pPr>
            <a:r>
              <a:rPr lang="fr-BE" dirty="0"/>
              <a:t>-La trahison</a:t>
            </a:r>
          </a:p>
          <a:p>
            <a:pPr marL="0" indent="0">
              <a:buNone/>
            </a:pPr>
            <a:r>
              <a:rPr lang="fr-BE" dirty="0"/>
              <a:t>-Suicide par pendaison</a:t>
            </a:r>
          </a:p>
          <a:p>
            <a:pPr marL="0" indent="0">
              <a:buNone/>
            </a:pPr>
            <a:endParaRPr lang="fr-BE" dirty="0"/>
          </a:p>
          <a:p>
            <a:r>
              <a:rPr lang="fr-BE" dirty="0"/>
              <a:t>Actes des apôtres</a:t>
            </a:r>
          </a:p>
          <a:p>
            <a:pPr marL="0" indent="0">
              <a:buNone/>
            </a:pPr>
            <a:r>
              <a:rPr lang="fr-BE" dirty="0"/>
              <a:t>-Chute mortelle</a:t>
            </a:r>
          </a:p>
        </p:txBody>
      </p:sp>
    </p:spTree>
    <p:extLst>
      <p:ext uri="{BB962C8B-B14F-4D97-AF65-F5344CB8AC3E}">
        <p14:creationId xmlns:p14="http://schemas.microsoft.com/office/powerpoint/2010/main" val="2918526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3CE01-DD97-6F97-1F5C-37EEB42198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BA23EC1-96D8-6402-66FB-6F535C402FE4}"/>
              </a:ext>
            </a:extLst>
          </p:cNvPr>
          <p:cNvSpPr>
            <a:spLocks noGrp="1"/>
          </p:cNvSpPr>
          <p:nvPr>
            <p:ph type="title"/>
          </p:nvPr>
        </p:nvSpPr>
        <p:spPr/>
        <p:txBody>
          <a:bodyPr/>
          <a:lstStyle/>
          <a:p>
            <a:pPr algn="ctr"/>
            <a:r>
              <a:rPr lang="fr-BE" dirty="0"/>
              <a:t>Nouveau Testament</a:t>
            </a:r>
          </a:p>
        </p:txBody>
      </p:sp>
      <p:sp>
        <p:nvSpPr>
          <p:cNvPr id="3" name="Espace réservé du contenu 2">
            <a:extLst>
              <a:ext uri="{FF2B5EF4-FFF2-40B4-BE49-F238E27FC236}">
                <a16:creationId xmlns:a16="http://schemas.microsoft.com/office/drawing/2014/main" id="{CE8EF1F9-F0A6-2E2F-40AA-E16D6493D92D}"/>
              </a:ext>
            </a:extLst>
          </p:cNvPr>
          <p:cNvSpPr>
            <a:spLocks noGrp="1"/>
          </p:cNvSpPr>
          <p:nvPr>
            <p:ph idx="1"/>
          </p:nvPr>
        </p:nvSpPr>
        <p:spPr/>
        <p:txBody>
          <a:bodyPr>
            <a:normAutofit/>
          </a:bodyPr>
          <a:lstStyle/>
          <a:p>
            <a:r>
              <a:rPr lang="fr-BE" dirty="0"/>
              <a:t>Evangiles</a:t>
            </a:r>
          </a:p>
          <a:p>
            <a:pPr marL="0" indent="0">
              <a:buNone/>
            </a:pPr>
            <a:r>
              <a:rPr lang="fr-BE" dirty="0"/>
              <a:t>-Institution des Douze</a:t>
            </a:r>
          </a:p>
          <a:p>
            <a:pPr marL="0" indent="0">
              <a:buNone/>
            </a:pPr>
            <a:r>
              <a:rPr lang="fr-BE" dirty="0"/>
              <a:t>-Onction de Béthanie</a:t>
            </a:r>
            <a:endParaRPr lang="fr-BE" b="1" dirty="0"/>
          </a:p>
          <a:p>
            <a:pPr marL="0" indent="0">
              <a:buNone/>
            </a:pPr>
            <a:r>
              <a:rPr lang="fr-BE" dirty="0"/>
              <a:t>-La trahison : </a:t>
            </a:r>
            <a:r>
              <a:rPr lang="fr-BE" b="1" dirty="0"/>
              <a:t>très nombreuses variantes</a:t>
            </a:r>
          </a:p>
          <a:p>
            <a:pPr marL="0" indent="0">
              <a:buNone/>
            </a:pPr>
            <a:r>
              <a:rPr lang="fr-BE" dirty="0"/>
              <a:t>-Suicide par pendaison</a:t>
            </a:r>
          </a:p>
          <a:p>
            <a:pPr marL="0" indent="0">
              <a:buNone/>
            </a:pPr>
            <a:endParaRPr lang="fr-BE" dirty="0"/>
          </a:p>
          <a:p>
            <a:r>
              <a:rPr lang="fr-BE" dirty="0"/>
              <a:t>Actes des apôtres</a:t>
            </a:r>
          </a:p>
          <a:p>
            <a:pPr marL="0" indent="0">
              <a:buNone/>
            </a:pPr>
            <a:r>
              <a:rPr lang="fr-BE" dirty="0"/>
              <a:t>-Chute mortelle</a:t>
            </a:r>
          </a:p>
        </p:txBody>
      </p:sp>
    </p:spTree>
    <p:extLst>
      <p:ext uri="{BB962C8B-B14F-4D97-AF65-F5344CB8AC3E}">
        <p14:creationId xmlns:p14="http://schemas.microsoft.com/office/powerpoint/2010/main" val="266312820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5204</TotalTime>
  <Words>2324</Words>
  <Application>Microsoft Office PowerPoint</Application>
  <PresentationFormat>Grand écran</PresentationFormat>
  <Paragraphs>383</Paragraphs>
  <Slides>48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48</vt:i4>
      </vt:variant>
    </vt:vector>
  </HeadingPairs>
  <TitlesOfParts>
    <vt:vector size="53" baseType="lpstr">
      <vt:lpstr>Arial</vt:lpstr>
      <vt:lpstr>Calibri</vt:lpstr>
      <vt:lpstr>Calibri Light</vt:lpstr>
      <vt:lpstr>Times New Roman</vt:lpstr>
      <vt:lpstr>Thème Office</vt:lpstr>
      <vt:lpstr>Relectures de la trahison de Judas dans la littérature contemporaine </vt:lpstr>
      <vt:lpstr>La mythocritique</vt:lpstr>
      <vt:lpstr>Méthodologie</vt:lpstr>
      <vt:lpstr>Judas</vt:lpstr>
      <vt:lpstr>Nouveau Testament</vt:lpstr>
      <vt:lpstr>Nouveau Testament</vt:lpstr>
      <vt:lpstr>Iscarioth</vt:lpstr>
      <vt:lpstr>Nouveau Testament</vt:lpstr>
      <vt:lpstr>Nouveau Testament</vt:lpstr>
      <vt:lpstr>La trahison</vt:lpstr>
      <vt:lpstr>Nouveau Testament</vt:lpstr>
      <vt:lpstr>Nouveau Testament</vt:lpstr>
      <vt:lpstr>Nombreux non-dits</vt:lpstr>
      <vt:lpstr>Nombreux non-dits</vt:lpstr>
      <vt:lpstr> Le voyage de saint Brendan (1106-1120)</vt:lpstr>
      <vt:lpstr>XIIe siècle : anti-Moïse et Œdipe juif</vt:lpstr>
      <vt:lpstr>XIIe siècle : anti-Moïse et Œdipe juif</vt:lpstr>
      <vt:lpstr>Stéréotype bien ancré</vt:lpstr>
      <vt:lpstr>Judas</vt:lpstr>
      <vt:lpstr>Mythe littéraire de Judas</vt:lpstr>
      <vt:lpstr>Mythe littéraire de Judas</vt:lpstr>
      <vt:lpstr>La motivation politique</vt:lpstr>
      <vt:lpstr>La motivation politique</vt:lpstr>
      <vt:lpstr>La motivation politique (pas nécessairement altruiste)</vt:lpstr>
      <vt:lpstr>Luise Rinser, Miryam (1983)</vt:lpstr>
      <vt:lpstr>Mythe littéraire de Judas</vt:lpstr>
      <vt:lpstr> Judas et Marie de Magdala</vt:lpstr>
      <vt:lpstr> Judas et Marie de Magdala</vt:lpstr>
      <vt:lpstr>L’argent de l’onction</vt:lpstr>
      <vt:lpstr> Judas et Marie de Magdala</vt:lpstr>
      <vt:lpstr>Elimination d’un rival</vt:lpstr>
      <vt:lpstr> Judas et Marie de Magdala</vt:lpstr>
      <vt:lpstr> Reprise du discours politique</vt:lpstr>
      <vt:lpstr> Judas et Marie de Magdala</vt:lpstr>
      <vt:lpstr> Jacqueline Kelen Marie-Madeleine, un amour infini (1982)</vt:lpstr>
      <vt:lpstr> Judas et Marie de Magdala</vt:lpstr>
      <vt:lpstr>Mythe littéraire de Judas</vt:lpstr>
      <vt:lpstr>Obéissance à Jésus</vt:lpstr>
      <vt:lpstr>Obéissance à Jésus</vt:lpstr>
      <vt:lpstr>La dernière tentation (1954) de Nikos Kazantzaki</vt:lpstr>
      <vt:lpstr>La dernière tentation (1954) de Nikos Kazantzaki</vt:lpstr>
      <vt:lpstr>La dernière tentation (1954) de Nikos Kazantzaki</vt:lpstr>
      <vt:lpstr>La dernière tentation (1954) de Nikos Kazantzaki</vt:lpstr>
      <vt:lpstr>La dernière tentation (1954) de Nikos Kazantzaki</vt:lpstr>
      <vt:lpstr>La dernière tentation (1954) de Nikos Kazantzaki</vt:lpstr>
      <vt:lpstr>L’évangile de Judas</vt:lpstr>
      <vt:lpstr>Relectures fictionnelles de la trahison</vt:lpstr>
      <vt:lpstr>Relectures de la trahison de Judas dans la littérature contemporaine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mythe littéraire de Judas </dc:title>
  <dc:creator>Katherine RONDOU</dc:creator>
  <cp:lastModifiedBy>Katherine RONDOU</cp:lastModifiedBy>
  <cp:revision>65</cp:revision>
  <dcterms:created xsi:type="dcterms:W3CDTF">2023-03-07T13:13:30Z</dcterms:created>
  <dcterms:modified xsi:type="dcterms:W3CDTF">2025-05-22T12:27:12Z</dcterms:modified>
</cp:coreProperties>
</file>